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4" r:id="rId2"/>
  </p:sldMasterIdLst>
  <p:notesMasterIdLst>
    <p:notesMasterId r:id="rId22"/>
  </p:notesMasterIdLst>
  <p:sldIdLst>
    <p:sldId id="292" r:id="rId3"/>
    <p:sldId id="342" r:id="rId4"/>
    <p:sldId id="334" r:id="rId5"/>
    <p:sldId id="311" r:id="rId6"/>
    <p:sldId id="313" r:id="rId7"/>
    <p:sldId id="314" r:id="rId8"/>
    <p:sldId id="337" r:id="rId9"/>
    <p:sldId id="336" r:id="rId10"/>
    <p:sldId id="297" r:id="rId11"/>
    <p:sldId id="316" r:id="rId12"/>
    <p:sldId id="339" r:id="rId13"/>
    <p:sldId id="312" r:id="rId14"/>
    <p:sldId id="315" r:id="rId15"/>
    <p:sldId id="294" r:id="rId16"/>
    <p:sldId id="338" r:id="rId17"/>
    <p:sldId id="335" r:id="rId18"/>
    <p:sldId id="341" r:id="rId19"/>
    <p:sldId id="340" r:id="rId20"/>
    <p:sldId id="309" r:id="rId21"/>
  </p:sldIdLst>
  <p:sldSz cx="1219835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304" y="64"/>
      </p:cViewPr>
      <p:guideLst>
        <p:guide orient="horz" pos="2160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2E541B3-0703-413C-8267-98972C9217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DAB3757-DDE8-4463-8BCA-A989CA0B2F5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4745491C-DA60-4E68-932C-249C2A00AC7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9413" y="685800"/>
            <a:ext cx="609917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CB770929-796E-48D9-8203-B519FB197CB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360A119-FE20-4A88-BF80-C59B6AD4AF2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3113BF31-9655-420C-90EC-E804967BD7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AE3F01E-47CC-40CA-AAAF-EF06EA75412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5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3F01E-47CC-40CA-AAAF-EF06EA754125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12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40FAED1-5088-4880-844E-32323FA65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6579607-3E35-4A40-B45F-57F828D9D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74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40FAED1-5088-4880-844E-32323FA65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6579607-3E35-4A40-B45F-57F828D9D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223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8B449B5-0B52-4B21-A831-B154799CC6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C4ACA4F-BAFD-4688-94B9-1955D63FA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8B449B5-0B52-4B21-A831-B154799CC6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C4ACA4F-BAFD-4688-94B9-1955D63FA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0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8B449B5-0B52-4B21-A831-B154799CC6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C4ACA4F-BAFD-4688-94B9-1955D63FA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33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8B449B5-0B52-4B21-A831-B154799CC6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C4ACA4F-BAFD-4688-94B9-1955D63FA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C5531D0-5600-4E72-A4BF-4279D8284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B8E95D0E-AF0D-4080-83D6-A125C3C531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40FAED1-5088-4880-844E-32323FA65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6579607-3E35-4A40-B45F-57F828D9D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97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40FAED1-5088-4880-844E-32323FA65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6579607-3E35-4A40-B45F-57F828D9D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747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40FAED1-5088-4880-844E-32323FA65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6579607-3E35-4A40-B45F-57F828D9D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374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40FAED1-5088-4880-844E-32323FA65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6579607-3E35-4A40-B45F-57F828D9D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321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40FAED1-5088-4880-844E-32323FA65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6579607-3E35-4A40-B45F-57F828D9D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76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2FA88A1-63F9-45DC-9B9F-4CED0BDB06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6EFCA53-1449-4404-9192-594F58EA9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40FAED1-5088-4880-844E-32323FA65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6579607-3E35-4A40-B45F-57F828D9D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51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40FAED1-5088-4880-844E-32323FA65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6579607-3E35-4A40-B45F-57F828D9D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59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10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20303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53DB4A39-57D6-45C4-9800-4B6EC4E6C4E5}"/>
              </a:ext>
            </a:extLst>
          </p:cNvPr>
          <p:cNvSpPr txBox="1"/>
          <p:nvPr/>
        </p:nvSpPr>
        <p:spPr>
          <a:xfrm>
            <a:off x="5595938" y="6332538"/>
            <a:ext cx="10763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459E290F-1052-4245-AD64-6A12139FE1A1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TextBox 2">
            <a:extLst>
              <a:ext uri="{FF2B5EF4-FFF2-40B4-BE49-F238E27FC236}">
                <a16:creationId xmlns:a16="http://schemas.microsoft.com/office/drawing/2014/main" id="{5CD9AA31-BAEE-47F8-92B1-9836CBD0A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6332538"/>
            <a:ext cx="2759075" cy="336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线性表</a:t>
            </a:r>
            <a:r>
              <a:rPr lang="en-US" altLang="zh-CN" sz="1600" dirty="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—</a:t>
            </a:r>
            <a:r>
              <a:rPr lang="zh-CN" altLang="en-US" sz="1600" dirty="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链式描述</a:t>
            </a:r>
          </a:p>
        </p:txBody>
      </p:sp>
      <p:cxnSp>
        <p:nvCxnSpPr>
          <p:cNvPr id="3076" name="直接连接符 3">
            <a:extLst>
              <a:ext uri="{FF2B5EF4-FFF2-40B4-BE49-F238E27FC236}">
                <a16:creationId xmlns:a16="http://schemas.microsoft.com/office/drawing/2014/main" id="{83B4C500-B23D-4B8C-BD73-FBA9D78918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1788" y="954088"/>
            <a:ext cx="10182225" cy="0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77" name="Picture 11" descr="燕大图标">
            <a:extLst>
              <a:ext uri="{FF2B5EF4-FFF2-40B4-BE49-F238E27FC236}">
                <a16:creationId xmlns:a16="http://schemas.microsoft.com/office/drawing/2014/main" id="{D509FDD1-7F13-4CE8-AFEB-8E7AD0992BA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88912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Rectangle 13">
            <a:extLst>
              <a:ext uri="{FF2B5EF4-FFF2-40B4-BE49-F238E27FC236}">
                <a16:creationId xmlns:a16="http://schemas.microsoft.com/office/drawing/2014/main" id="{7A7A1CD5-DA57-4209-8806-BE01203E5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4888"/>
            <a:ext cx="12198350" cy="444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0000">
                  <a:alpha val="60001"/>
                </a:srgbClr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2019&#24180;&#31179;&#23395;&#29992;&#21040;&#30340;&#31243;&#24207;(2018&#36719;3456&#29677;&#65289;/05&#65306;&#32447;&#24615;&#34920;&#30340;&#38142;&#24335;&#25551;&#36848;/chainNode.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isualgo.net/zh" TargetMode="External"/><Relationship Id="rId4" Type="http://schemas.openxmlformats.org/officeDocument/2006/relationships/hyperlink" Target="https://blog.csdn.net/horses/article/details/120385749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3.tmp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tm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15">
            <a:extLst>
              <a:ext uri="{FF2B5EF4-FFF2-40B4-BE49-F238E27FC236}">
                <a16:creationId xmlns:a16="http://schemas.microsoft.com/office/drawing/2014/main" id="{0D8F3F3B-D6D8-4256-92C3-9189288A8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1888" y="6259513"/>
            <a:ext cx="939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B18E65BB-4405-4212-B6AC-4E4820AF8C13}" type="slidenum">
              <a:rPr lang="zh-CN" altLang="en-US" sz="1600">
                <a:solidFill>
                  <a:srgbClr val="BFBFBF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5" name="TextBox 5">
            <a:extLst>
              <a:ext uri="{FF2B5EF4-FFF2-40B4-BE49-F238E27FC236}">
                <a16:creationId xmlns:a16="http://schemas.microsoft.com/office/drawing/2014/main" id="{32244C9E-7660-4B16-A46E-BB1E8A092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6319838"/>
            <a:ext cx="35893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案例，请访问：</a:t>
            </a:r>
            <a:r>
              <a:rPr lang="en-US" altLang="zh-CN" sz="120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http://teliss.blog.163.com/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524056-E9DC-40BC-9508-9A9A779CB167}"/>
              </a:ext>
            </a:extLst>
          </p:cNvPr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4C247F-4B40-4B45-A43D-CD3EF2855A90}"/>
              </a:ext>
            </a:extLst>
          </p:cNvPr>
          <p:cNvSpPr/>
          <p:nvPr/>
        </p:nvSpPr>
        <p:spPr>
          <a:xfrm>
            <a:off x="2011363" y="0"/>
            <a:ext cx="3648075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8182D9D-6588-4288-9019-219E6246DB3E}"/>
              </a:ext>
            </a:extLst>
          </p:cNvPr>
          <p:cNvSpPr/>
          <p:nvPr/>
        </p:nvSpPr>
        <p:spPr>
          <a:xfrm>
            <a:off x="1171575" y="1403350"/>
            <a:ext cx="5186363" cy="3886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69F7CD-C18D-4589-942A-1AF4E658C87F}"/>
              </a:ext>
            </a:extLst>
          </p:cNvPr>
          <p:cNvSpPr/>
          <p:nvPr/>
        </p:nvSpPr>
        <p:spPr>
          <a:xfrm>
            <a:off x="8647113" y="3860800"/>
            <a:ext cx="2328862" cy="387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主讲教师：窦  燕</a:t>
            </a:r>
          </a:p>
        </p:txBody>
      </p:sp>
      <p:sp>
        <p:nvSpPr>
          <p:cNvPr id="8200" name="WordArt 34">
            <a:extLst>
              <a:ext uri="{FF2B5EF4-FFF2-40B4-BE49-F238E27FC236}">
                <a16:creationId xmlns:a16="http://schemas.microsoft.com/office/drawing/2014/main" id="{C1F47114-B17E-4518-AAC9-AA80AD6E8E5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492375" y="3833813"/>
            <a:ext cx="2643188" cy="102393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Down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900" b="1" kern="10" normalizeH="1">
                <a:gradFill rotWithShape="1">
                  <a:gsLst>
                    <a:gs pos="0">
                      <a:srgbClr val="FF0000"/>
                    </a:gs>
                    <a:gs pos="50000">
                      <a:srgbClr val="76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燕山大学软件学院</a:t>
            </a:r>
          </a:p>
        </p:txBody>
      </p:sp>
      <p:sp>
        <p:nvSpPr>
          <p:cNvPr id="8201" name="WordArt 35">
            <a:extLst>
              <a:ext uri="{FF2B5EF4-FFF2-40B4-BE49-F238E27FC236}">
                <a16:creationId xmlns:a16="http://schemas.microsoft.com/office/drawing/2014/main" id="{CDF8460C-3E38-437D-A695-754348E6EF1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575425" y="2708275"/>
            <a:ext cx="1825625" cy="16573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9999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线性表</a:t>
            </a:r>
          </a:p>
        </p:txBody>
      </p:sp>
      <p:sp>
        <p:nvSpPr>
          <p:cNvPr id="8202" name="WordArt 36">
            <a:extLst>
              <a:ext uri="{FF2B5EF4-FFF2-40B4-BE49-F238E27FC236}">
                <a16:creationId xmlns:a16="http://schemas.microsoft.com/office/drawing/2014/main" id="{586E2053-CC52-4009-A31C-F974C5C2043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566150" y="2824163"/>
            <a:ext cx="2409825" cy="10080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63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4D94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单链表描述</a:t>
            </a:r>
          </a:p>
        </p:txBody>
      </p:sp>
      <p:pic>
        <p:nvPicPr>
          <p:cNvPr id="8203" name="Picture 37" descr="燕大图标">
            <a:extLst>
              <a:ext uri="{FF2B5EF4-FFF2-40B4-BE49-F238E27FC236}">
                <a16:creationId xmlns:a16="http://schemas.microsoft.com/office/drawing/2014/main" id="{6A9AA2DE-977B-4DC0-B57F-58FF67212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2438400"/>
            <a:ext cx="2452688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9" name="WordArt 17">
            <a:extLst>
              <a:ext uri="{FF2B5EF4-FFF2-40B4-BE49-F238E27FC236}">
                <a16:creationId xmlns:a16="http://schemas.microsoft.com/office/drawing/2014/main" id="{1772DC3D-21E1-469D-BF98-F68C1FDA78E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1456844">
            <a:off x="1948348" y="1987551"/>
            <a:ext cx="3661623" cy="1846263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 eaLnBrk="1" hangingPunct="1">
              <a:defRPr/>
            </a:pPr>
            <a:r>
              <a:rPr lang="zh-CN" altLang="en-US" sz="36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latin typeface="黑体"/>
                <a:ea typeface="黑体"/>
              </a:rPr>
              <a:t>数据结构与算法</a:t>
            </a:r>
            <a:r>
              <a:rPr lang="en-US" altLang="zh-CN" sz="36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latin typeface="黑体"/>
                <a:ea typeface="黑体"/>
              </a:rPr>
              <a:t>(C++</a:t>
            </a:r>
            <a:r>
              <a:rPr lang="zh-CN" altLang="en-US" sz="36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latin typeface="黑体"/>
                <a:ea typeface="黑体"/>
              </a:rPr>
              <a:t>版</a:t>
            </a:r>
            <a:r>
              <a:rPr lang="en-US" altLang="zh-CN" sz="36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latin typeface="黑体"/>
                <a:ea typeface="黑体"/>
              </a:rPr>
              <a:t>)</a:t>
            </a:r>
            <a:endParaRPr lang="zh-CN" altLang="en-US" sz="3600" b="1" kern="10" normalizeH="1" dirty="0">
              <a:ln w="9525">
                <a:noFill/>
                <a:round/>
                <a:headEnd/>
                <a:tailEnd/>
              </a:ln>
              <a:solidFill>
                <a:srgbClr val="808080"/>
              </a:solidFill>
              <a:latin typeface="黑体"/>
              <a:ea typeface="黑体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5698290-8DC1-471E-87D9-CFAEA96B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76200"/>
            <a:ext cx="8132762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 </a:t>
            </a:r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单向链表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8A086C-C927-4922-BD27-69F465FB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631" y="980728"/>
            <a:ext cx="5616624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6.1.2  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结构</a:t>
            </a:r>
            <a:r>
              <a:rPr lang="en-US" altLang="zh-CN" sz="2800" b="1" kern="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chainNode</a:t>
            </a:r>
            <a:endParaRPr lang="zh-CN" altLang="en-US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CB2A080-2BE1-40FB-9CB1-8E86B3A12FEA}"/>
              </a:ext>
            </a:extLst>
          </p:cNvPr>
          <p:cNvSpPr txBox="1"/>
          <p:nvPr/>
        </p:nvSpPr>
        <p:spPr>
          <a:xfrm>
            <a:off x="2270193" y="1603522"/>
            <a:ext cx="6984776" cy="4260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 &lt;class T&gt;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chainNode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 // data members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 element;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chainNode&lt;T&gt; *next;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// methods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chainNode() {}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chainNode(const T&amp; element)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{this-&gt;element = element;}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chainNode(const T&amp; element, chainNode&lt;T&gt;* next)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{this-&gt;element = element;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this-&gt;next = next;}</a:t>
            </a:r>
          </a:p>
          <a:p>
            <a:pPr>
              <a:lnSpc>
                <a:spcPts val="25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1AF0833-3DFF-42AC-933A-7DB4123D95C3}"/>
              </a:ext>
            </a:extLst>
          </p:cNvPr>
          <p:cNvGrpSpPr/>
          <p:nvPr/>
        </p:nvGrpSpPr>
        <p:grpSpPr>
          <a:xfrm>
            <a:off x="1125432" y="2629096"/>
            <a:ext cx="648072" cy="1599808"/>
            <a:chOff x="1346647" y="2636912"/>
            <a:chExt cx="648072" cy="159980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58FD86-E881-4415-A339-514D21E6F416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5F669F28-529C-4DE6-B335-00C33DF4DB1B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e</a:t>
              </a:r>
              <a:r>
                <a:rPr lang="en-US" altLang="zh-CN" sz="3200" baseline="-25000" dirty="0"/>
                <a:t>2</a:t>
              </a:r>
              <a:endParaRPr lang="zh-CN" altLang="en-US" sz="3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2530751"/>
      </p:ext>
    </p:extLst>
  </p:cSld>
  <p:clrMapOvr>
    <a:masterClrMapping/>
  </p:clrMapOvr>
  <p:transition spd="slow">
    <p:blind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5698290-8DC1-471E-87D9-CFAEA96B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76200"/>
            <a:ext cx="8132762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 </a:t>
            </a:r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单向链表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8A086C-C927-4922-BD27-69F465FB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631" y="980728"/>
            <a:ext cx="5616624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6.1.3  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类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chain</a:t>
            </a:r>
            <a:endParaRPr lang="zh-CN" altLang="en-US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CB2A080-2BE1-40FB-9CB1-8E86B3A12FEA}"/>
              </a:ext>
            </a:extLst>
          </p:cNvPr>
          <p:cNvSpPr txBox="1"/>
          <p:nvPr/>
        </p:nvSpPr>
        <p:spPr>
          <a:xfrm>
            <a:off x="4803031" y="620688"/>
            <a:ext cx="5976664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template&lt;class T&gt;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chain : public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linearList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 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public: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chain(int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initialCapacity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10);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chain(const chain&lt;T&gt;&amp;);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~chain();</a:t>
            </a:r>
          </a:p>
          <a:p>
            <a:pPr>
              <a:lnSpc>
                <a:spcPts val="2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empty() const {return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listSize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0;}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int size() const {return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listSize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;}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T&amp; get(int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theIndex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const;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indexOf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(const T&amp;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theElement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const;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erase(int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theIndex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insert(int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theIndex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const T&amp;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theElement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output(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ostream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out) const;</a:t>
            </a:r>
          </a:p>
          <a:p>
            <a:pPr>
              <a:lnSpc>
                <a:spcPts val="2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protected: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checkIndex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theIndex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const;            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chainNode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&lt;T&gt;*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firstNode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listSize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488143"/>
      </p:ext>
    </p:extLst>
  </p:cSld>
  <p:clrMapOvr>
    <a:masterClrMapping/>
  </p:clrMapOvr>
  <p:transition spd="slow">
    <p:blind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5698290-8DC1-471E-87D9-CFAEA96B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76200"/>
            <a:ext cx="8132762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 </a:t>
            </a:r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单向链表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8A086C-C927-4922-BD27-69F465FB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631" y="1052736"/>
            <a:ext cx="4248472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6.1.3  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类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chain</a:t>
            </a:r>
            <a:endParaRPr lang="zh-CN" altLang="en-US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974C8CC-3B75-40C3-8B8C-80568995C281}"/>
              </a:ext>
            </a:extLst>
          </p:cNvPr>
          <p:cNvGrpSpPr/>
          <p:nvPr/>
        </p:nvGrpSpPr>
        <p:grpSpPr>
          <a:xfrm>
            <a:off x="3074839" y="3493192"/>
            <a:ext cx="7416824" cy="1664000"/>
            <a:chOff x="1346647" y="2564904"/>
            <a:chExt cx="7416824" cy="166400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686A612-AF11-49FF-9456-2CCD0BECE938}"/>
                </a:ext>
              </a:extLst>
            </p:cNvPr>
            <p:cNvGrpSpPr/>
            <p:nvPr/>
          </p:nvGrpSpPr>
          <p:grpSpPr>
            <a:xfrm>
              <a:off x="1346647" y="2629096"/>
              <a:ext cx="648072" cy="1599808"/>
              <a:chOff x="1346647" y="2636912"/>
              <a:chExt cx="648072" cy="159980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19C0E19-F599-4A4D-B3BB-FC6DD7CCB6CF}"/>
                  </a:ext>
                </a:extLst>
              </p:cNvPr>
              <p:cNvSpPr/>
              <p:nvPr/>
            </p:nvSpPr>
            <p:spPr>
              <a:xfrm>
                <a:off x="1346647" y="2636912"/>
                <a:ext cx="648072" cy="5649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63997E2-DBA2-417E-B445-661CF4969756}"/>
                  </a:ext>
                </a:extLst>
              </p:cNvPr>
              <p:cNvSpPr/>
              <p:nvPr/>
            </p:nvSpPr>
            <p:spPr>
              <a:xfrm>
                <a:off x="1346647" y="3201824"/>
                <a:ext cx="648072" cy="103489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e</a:t>
                </a:r>
                <a:r>
                  <a:rPr lang="en-US" altLang="zh-CN" sz="3200" baseline="-25000" dirty="0"/>
                  <a:t>0</a:t>
                </a:r>
                <a:endParaRPr lang="zh-CN" altLang="en-US" sz="3200" baseline="-25000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40BF7EA-B3ED-4B16-8677-D66661FFD22D}"/>
                </a:ext>
              </a:extLst>
            </p:cNvPr>
            <p:cNvGrpSpPr/>
            <p:nvPr/>
          </p:nvGrpSpPr>
          <p:grpSpPr>
            <a:xfrm>
              <a:off x="2972233" y="2629096"/>
              <a:ext cx="648072" cy="1599808"/>
              <a:chOff x="1346647" y="2636912"/>
              <a:chExt cx="648072" cy="1599808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F68E0F1-498B-4D64-AD30-385DEBBAF148}"/>
                  </a:ext>
                </a:extLst>
              </p:cNvPr>
              <p:cNvSpPr/>
              <p:nvPr/>
            </p:nvSpPr>
            <p:spPr>
              <a:xfrm>
                <a:off x="1346647" y="2636912"/>
                <a:ext cx="648072" cy="5649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6CADAAC-7491-4730-9A8E-158760A8CCE1}"/>
                  </a:ext>
                </a:extLst>
              </p:cNvPr>
              <p:cNvSpPr/>
              <p:nvPr/>
            </p:nvSpPr>
            <p:spPr>
              <a:xfrm>
                <a:off x="1346647" y="3201824"/>
                <a:ext cx="648072" cy="103489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e</a:t>
                </a:r>
                <a:r>
                  <a:rPr lang="en-US" altLang="zh-CN" sz="3200" baseline="-25000" dirty="0"/>
                  <a:t>1</a:t>
                </a:r>
                <a:endParaRPr lang="zh-CN" altLang="en-US" sz="3200" baseline="-25000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73854E7-D8A2-4893-A3C2-EE5571A0C1CB}"/>
                </a:ext>
              </a:extLst>
            </p:cNvPr>
            <p:cNvGrpSpPr/>
            <p:nvPr/>
          </p:nvGrpSpPr>
          <p:grpSpPr>
            <a:xfrm>
              <a:off x="4597820" y="2629096"/>
              <a:ext cx="648072" cy="1599808"/>
              <a:chOff x="1346647" y="2636912"/>
              <a:chExt cx="648072" cy="1599808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ED311E7-1FC8-436E-A2D8-8B45CB06BD94}"/>
                  </a:ext>
                </a:extLst>
              </p:cNvPr>
              <p:cNvSpPr/>
              <p:nvPr/>
            </p:nvSpPr>
            <p:spPr>
              <a:xfrm>
                <a:off x="1346647" y="2636912"/>
                <a:ext cx="648072" cy="5649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231916B-BCE3-4177-B6FA-B56F5AD834C5}"/>
                  </a:ext>
                </a:extLst>
              </p:cNvPr>
              <p:cNvSpPr/>
              <p:nvPr/>
            </p:nvSpPr>
            <p:spPr>
              <a:xfrm>
                <a:off x="1346647" y="3201824"/>
                <a:ext cx="648072" cy="103489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e</a:t>
                </a:r>
                <a:r>
                  <a:rPr lang="en-US" altLang="zh-CN" sz="3200" baseline="-25000" dirty="0"/>
                  <a:t>2</a:t>
                </a:r>
                <a:endParaRPr lang="zh-CN" altLang="en-US" sz="3200" baseline="-25000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33B5C75-03AE-4EF8-B4C0-87F356B370FE}"/>
                </a:ext>
              </a:extLst>
            </p:cNvPr>
            <p:cNvGrpSpPr/>
            <p:nvPr/>
          </p:nvGrpSpPr>
          <p:grpSpPr>
            <a:xfrm>
              <a:off x="8115399" y="2629096"/>
              <a:ext cx="648072" cy="1599808"/>
              <a:chOff x="1346647" y="2636912"/>
              <a:chExt cx="648072" cy="1599808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5842E9B-E35F-483E-8F0C-785A87FBFEC2}"/>
                  </a:ext>
                </a:extLst>
              </p:cNvPr>
              <p:cNvSpPr/>
              <p:nvPr/>
            </p:nvSpPr>
            <p:spPr>
              <a:xfrm>
                <a:off x="1346647" y="2636912"/>
                <a:ext cx="648072" cy="5649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4D67489-340E-44CA-BA5A-2A778CC338F8}"/>
                  </a:ext>
                </a:extLst>
              </p:cNvPr>
              <p:cNvSpPr/>
              <p:nvPr/>
            </p:nvSpPr>
            <p:spPr>
              <a:xfrm>
                <a:off x="1346647" y="3201824"/>
                <a:ext cx="648072" cy="103489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e</a:t>
                </a:r>
                <a:r>
                  <a:rPr lang="en-US" altLang="zh-CN" sz="2400" baseline="-25000" dirty="0"/>
                  <a:t>n-1</a:t>
                </a:r>
                <a:endParaRPr lang="zh-CN" altLang="en-US" sz="2400" baseline="-25000" dirty="0"/>
              </a:p>
            </p:txBody>
          </p:sp>
        </p:grp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AAA2B2F7-73EB-48D0-BB2C-B83D37E4C124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1778695" y="2911552"/>
              <a:ext cx="1193538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86C67FA-5AF2-4316-BB0D-D00796D8D7DF}"/>
                </a:ext>
              </a:extLst>
            </p:cNvPr>
            <p:cNvCxnSpPr/>
            <p:nvPr/>
          </p:nvCxnSpPr>
          <p:spPr>
            <a:xfrm>
              <a:off x="3404282" y="2911552"/>
              <a:ext cx="1193538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1D4D32D-B60C-4524-8BE2-E012334D913F}"/>
                </a:ext>
              </a:extLst>
            </p:cNvPr>
            <p:cNvCxnSpPr/>
            <p:nvPr/>
          </p:nvCxnSpPr>
          <p:spPr>
            <a:xfrm>
              <a:off x="5091063" y="2917344"/>
              <a:ext cx="1193538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15DA3ACA-7BE0-4BE5-9B92-B7989092C929}"/>
                </a:ext>
              </a:extLst>
            </p:cNvPr>
            <p:cNvCxnSpPr/>
            <p:nvPr/>
          </p:nvCxnSpPr>
          <p:spPr>
            <a:xfrm>
              <a:off x="6957865" y="2912976"/>
              <a:ext cx="1193538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9BCC5B2-077E-41BB-AB2F-4E8345B8FE79}"/>
                </a:ext>
              </a:extLst>
            </p:cNvPr>
            <p:cNvSpPr txBox="1"/>
            <p:nvPr/>
          </p:nvSpPr>
          <p:spPr>
            <a:xfrm>
              <a:off x="6284601" y="2564904"/>
              <a:ext cx="648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F2517772-EC03-4296-A507-C92BA7887BF2}"/>
              </a:ext>
            </a:extLst>
          </p:cNvPr>
          <p:cNvSpPr txBox="1"/>
          <p:nvPr/>
        </p:nvSpPr>
        <p:spPr>
          <a:xfrm>
            <a:off x="2622085" y="1887215"/>
            <a:ext cx="146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firstNode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DF0B372-68A4-4E42-BF0C-3396923807D6}"/>
              </a:ext>
            </a:extLst>
          </p:cNvPr>
          <p:cNvCxnSpPr>
            <a:cxnSpLocks/>
          </p:cNvCxnSpPr>
          <p:nvPr/>
        </p:nvCxnSpPr>
        <p:spPr>
          <a:xfrm>
            <a:off x="3362871" y="2348880"/>
            <a:ext cx="0" cy="120850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21D1E91-9CF4-4245-BCC8-FE085F605EAB}"/>
              </a:ext>
            </a:extLst>
          </p:cNvPr>
          <p:cNvSpPr txBox="1"/>
          <p:nvPr/>
        </p:nvSpPr>
        <p:spPr>
          <a:xfrm>
            <a:off x="1346648" y="3615407"/>
            <a:ext cx="172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链域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8DBAC1A-BB6F-4E6D-A19D-54FB81806B64}"/>
              </a:ext>
            </a:extLst>
          </p:cNvPr>
          <p:cNvSpPr txBox="1"/>
          <p:nvPr/>
        </p:nvSpPr>
        <p:spPr>
          <a:xfrm>
            <a:off x="1346648" y="447950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数据域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A52EFF8-0773-4501-8347-AA716AA49910}"/>
              </a:ext>
            </a:extLst>
          </p:cNvPr>
          <p:cNvSpPr txBox="1"/>
          <p:nvPr/>
        </p:nvSpPr>
        <p:spPr>
          <a:xfrm>
            <a:off x="4397095" y="1929050"/>
            <a:ext cx="163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删除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e1</a:t>
            </a:r>
            <a:endParaRPr lang="zh-CN" alt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F334A9B-782C-4B0F-A02C-D73B58BAD69B}"/>
              </a:ext>
            </a:extLst>
          </p:cNvPr>
          <p:cNvSpPr txBox="1"/>
          <p:nvPr/>
        </p:nvSpPr>
        <p:spPr>
          <a:xfrm>
            <a:off x="9699575" y="363573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23972E7-70C7-4B50-90C7-AD7D82DF5F31}"/>
              </a:ext>
            </a:extLst>
          </p:cNvPr>
          <p:cNvGrpSpPr/>
          <p:nvPr/>
        </p:nvGrpSpPr>
        <p:grpSpPr>
          <a:xfrm>
            <a:off x="4052353" y="3635732"/>
            <a:ext cx="252599" cy="380680"/>
            <a:chOff x="4052353" y="3635732"/>
            <a:chExt cx="252599" cy="380680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BB63568-2E10-4CF4-9DE0-1AAADEC1D43B}"/>
                </a:ext>
              </a:extLst>
            </p:cNvPr>
            <p:cNvCxnSpPr/>
            <p:nvPr/>
          </p:nvCxnSpPr>
          <p:spPr>
            <a:xfrm flipH="1">
              <a:off x="4103656" y="3635732"/>
              <a:ext cx="195319" cy="38068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AAE1A9E-74DE-496B-A67C-45234CEF1381}"/>
                </a:ext>
              </a:extLst>
            </p:cNvPr>
            <p:cNvCxnSpPr/>
            <p:nvPr/>
          </p:nvCxnSpPr>
          <p:spPr>
            <a:xfrm>
              <a:off x="4052353" y="3635732"/>
              <a:ext cx="252599" cy="3385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8E60038-55A0-4DC3-8E4B-FD372387423B}"/>
              </a:ext>
            </a:extLst>
          </p:cNvPr>
          <p:cNvGrpSpPr/>
          <p:nvPr/>
        </p:nvGrpSpPr>
        <p:grpSpPr>
          <a:xfrm>
            <a:off x="3506887" y="2801774"/>
            <a:ext cx="3143161" cy="987266"/>
            <a:chOff x="3506887" y="2801774"/>
            <a:chExt cx="3143161" cy="987266"/>
          </a:xfrm>
        </p:grpSpPr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7DBA1151-0AC7-4C8E-AC11-9F31797C7F06}"/>
                </a:ext>
              </a:extLst>
            </p:cNvPr>
            <p:cNvCxnSpPr/>
            <p:nvPr/>
          </p:nvCxnSpPr>
          <p:spPr>
            <a:xfrm flipV="1">
              <a:off x="6650048" y="2801774"/>
              <a:ext cx="0" cy="77645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arrow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10E9874-6D7F-4180-B825-6324544E63B9}"/>
                </a:ext>
              </a:extLst>
            </p:cNvPr>
            <p:cNvCxnSpPr>
              <a:cxnSpLocks/>
            </p:cNvCxnSpPr>
            <p:nvPr/>
          </p:nvCxnSpPr>
          <p:spPr>
            <a:xfrm>
              <a:off x="3506887" y="2801774"/>
              <a:ext cx="0" cy="987266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4747A2A-181E-4997-AC6E-91F27D0BDBEC}"/>
                </a:ext>
              </a:extLst>
            </p:cNvPr>
            <p:cNvCxnSpPr/>
            <p:nvPr/>
          </p:nvCxnSpPr>
          <p:spPr>
            <a:xfrm>
              <a:off x="3506887" y="2801774"/>
              <a:ext cx="3143161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36AE3B8-D5FF-4983-A0D0-D4BDA15F6830}"/>
              </a:ext>
            </a:extLst>
          </p:cNvPr>
          <p:cNvSpPr txBox="1"/>
          <p:nvPr/>
        </p:nvSpPr>
        <p:spPr>
          <a:xfrm>
            <a:off x="3800325" y="557443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firstNode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-&gt;next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D3C7F1E-7A5F-461E-A463-9DBD0464B4DD}"/>
              </a:ext>
            </a:extLst>
          </p:cNvPr>
          <p:cNvSpPr txBox="1"/>
          <p:nvPr/>
        </p:nvSpPr>
        <p:spPr>
          <a:xfrm>
            <a:off x="6027167" y="5178375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firstNode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-&gt;next-&gt;next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D96B865-5182-4AB7-857F-C0CEC085B2EA}"/>
              </a:ext>
            </a:extLst>
          </p:cNvPr>
          <p:cNvGrpSpPr/>
          <p:nvPr/>
        </p:nvGrpSpPr>
        <p:grpSpPr>
          <a:xfrm>
            <a:off x="7107289" y="404664"/>
            <a:ext cx="4464495" cy="2219116"/>
            <a:chOff x="7107289" y="449511"/>
            <a:chExt cx="4464495" cy="221911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ADE9FBF-543F-4E94-A362-96851637E778}"/>
                </a:ext>
              </a:extLst>
            </p:cNvPr>
            <p:cNvSpPr/>
            <p:nvPr/>
          </p:nvSpPr>
          <p:spPr>
            <a:xfrm>
              <a:off x="7107289" y="1037411"/>
              <a:ext cx="4464495" cy="1631216"/>
            </a:xfrm>
            <a:prstGeom prst="rect">
              <a:avLst/>
            </a:prstGeom>
            <a:ln w="12700"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</a:rPr>
                <a:t>chainNode&lt;T&gt;* p = firstNode;</a:t>
              </a:r>
            </a:p>
            <a:p>
              <a:r>
                <a:rPr lang="zh-CN" altLang="en-US" sz="2000" b="1" dirty="0">
                  <a:solidFill>
                    <a:srgbClr val="C00000"/>
                  </a:solidFill>
                </a:rPr>
                <a:t>for (int i = 0; i &lt; theIndex - 1; i++)</a:t>
              </a:r>
            </a:p>
            <a:p>
              <a:r>
                <a:rPr lang="zh-CN" altLang="en-US" sz="2000" b="1" dirty="0">
                  <a:solidFill>
                    <a:srgbClr val="C00000"/>
                  </a:solidFill>
                </a:rPr>
                <a:t>      p = p-&gt;next;</a:t>
              </a:r>
            </a:p>
            <a:p>
              <a:r>
                <a:rPr lang="zh-CN" altLang="en-US" sz="2000" b="1" dirty="0">
                  <a:solidFill>
                    <a:srgbClr val="C00000"/>
                  </a:solidFill>
                </a:rPr>
                <a:t>deleteNode = p-&gt;next;</a:t>
              </a:r>
            </a:p>
            <a:p>
              <a:r>
                <a:rPr lang="zh-CN" altLang="en-US" sz="2000" b="1" dirty="0">
                  <a:solidFill>
                    <a:srgbClr val="C00000"/>
                  </a:solidFill>
                </a:rPr>
                <a:t>p-&gt;next = p-&gt;next-&gt;next; 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ED3B592-2552-4086-A32B-AF3E5FFDE317}"/>
                </a:ext>
              </a:extLst>
            </p:cNvPr>
            <p:cNvSpPr/>
            <p:nvPr/>
          </p:nvSpPr>
          <p:spPr>
            <a:xfrm>
              <a:off x="8529058" y="44951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核心代码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2258513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5698290-8DC1-471E-87D9-CFAEA96B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76200"/>
            <a:ext cx="8132762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 </a:t>
            </a:r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单向链表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8A086C-C927-4922-BD27-69F465FB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75" y="1052736"/>
            <a:ext cx="3024336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6.1.3  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类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chain</a:t>
            </a:r>
            <a:endParaRPr lang="zh-CN" altLang="en-US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686A612-AF11-49FF-9456-2CCD0BECE938}"/>
              </a:ext>
            </a:extLst>
          </p:cNvPr>
          <p:cNvGrpSpPr/>
          <p:nvPr/>
        </p:nvGrpSpPr>
        <p:grpSpPr>
          <a:xfrm>
            <a:off x="2786807" y="1808346"/>
            <a:ext cx="648072" cy="1599808"/>
            <a:chOff x="1346647" y="2636912"/>
            <a:chExt cx="648072" cy="15998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19C0E19-F599-4A4D-B3BB-FC6DD7CCB6CF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63997E2-DBA2-417E-B445-661CF4969756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e</a:t>
              </a:r>
              <a:r>
                <a:rPr lang="en-US" altLang="zh-CN" sz="3200" baseline="-25000" dirty="0"/>
                <a:t>0</a:t>
              </a:r>
              <a:endParaRPr lang="zh-CN" altLang="en-US" sz="3200" baseline="-25000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0BF7EA-B3ED-4B16-8677-D66661FFD22D}"/>
              </a:ext>
            </a:extLst>
          </p:cNvPr>
          <p:cNvGrpSpPr/>
          <p:nvPr/>
        </p:nvGrpSpPr>
        <p:grpSpPr>
          <a:xfrm>
            <a:off x="4412393" y="1808346"/>
            <a:ext cx="648072" cy="1599808"/>
            <a:chOff x="1346647" y="2636912"/>
            <a:chExt cx="648072" cy="159980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F68E0F1-498B-4D64-AD30-385DEBBAF148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6CADAAC-7491-4730-9A8E-158760A8CCE1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e</a:t>
              </a:r>
              <a:r>
                <a:rPr lang="en-US" altLang="zh-CN" sz="3200" baseline="-25000" dirty="0"/>
                <a:t>1</a:t>
              </a:r>
              <a:endParaRPr lang="zh-CN" altLang="en-US" sz="3200" baseline="-250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73854E7-D8A2-4893-A3C2-EE5571A0C1CB}"/>
              </a:ext>
            </a:extLst>
          </p:cNvPr>
          <p:cNvGrpSpPr/>
          <p:nvPr/>
        </p:nvGrpSpPr>
        <p:grpSpPr>
          <a:xfrm>
            <a:off x="6037980" y="1808346"/>
            <a:ext cx="648072" cy="1599808"/>
            <a:chOff x="1346647" y="2636912"/>
            <a:chExt cx="648072" cy="159980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ED311E7-1FC8-436E-A2D8-8B45CB06BD94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231916B-BCE3-4177-B6FA-B56F5AD834C5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e</a:t>
              </a:r>
              <a:r>
                <a:rPr lang="en-US" altLang="zh-CN" sz="3200" baseline="-25000" dirty="0"/>
                <a:t>2</a:t>
              </a:r>
              <a:endParaRPr lang="zh-CN" altLang="en-US" sz="3200" baseline="-25000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3B5C75-03AE-4EF8-B4C0-87F356B370FE}"/>
              </a:ext>
            </a:extLst>
          </p:cNvPr>
          <p:cNvGrpSpPr/>
          <p:nvPr/>
        </p:nvGrpSpPr>
        <p:grpSpPr>
          <a:xfrm>
            <a:off x="9514149" y="1808346"/>
            <a:ext cx="648072" cy="1599808"/>
            <a:chOff x="1346647" y="2636912"/>
            <a:chExt cx="648072" cy="159980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5842E9B-E35F-483E-8F0C-785A87FBFEC2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4D67489-340E-44CA-BA5A-2A778CC338F8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e</a:t>
              </a:r>
              <a:r>
                <a:rPr lang="en-US" altLang="zh-CN" sz="2400" baseline="-25000" dirty="0"/>
                <a:t>n-1</a:t>
              </a:r>
              <a:endParaRPr lang="zh-CN" altLang="en-US" sz="2400" baseline="-25000" dirty="0"/>
            </a:p>
          </p:txBody>
        </p:sp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AA2B2F7-73EB-48D0-BB2C-B83D37E4C124}"/>
              </a:ext>
            </a:extLst>
          </p:cNvPr>
          <p:cNvCxnSpPr>
            <a:endCxn id="14" idx="1"/>
          </p:cNvCxnSpPr>
          <p:nvPr/>
        </p:nvCxnSpPr>
        <p:spPr>
          <a:xfrm>
            <a:off x="3218855" y="2090802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86C67FA-5AF2-4316-BB0D-D00796D8D7DF}"/>
              </a:ext>
            </a:extLst>
          </p:cNvPr>
          <p:cNvCxnSpPr/>
          <p:nvPr/>
        </p:nvCxnSpPr>
        <p:spPr>
          <a:xfrm>
            <a:off x="4844442" y="2090802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5DA3ACA-7BE0-4BE5-9B92-B7989092C929}"/>
              </a:ext>
            </a:extLst>
          </p:cNvPr>
          <p:cNvCxnSpPr/>
          <p:nvPr/>
        </p:nvCxnSpPr>
        <p:spPr>
          <a:xfrm>
            <a:off x="8356615" y="2092226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9BCC5B2-077E-41BB-AB2F-4E8345B8FE79}"/>
              </a:ext>
            </a:extLst>
          </p:cNvPr>
          <p:cNvSpPr txBox="1"/>
          <p:nvPr/>
        </p:nvSpPr>
        <p:spPr>
          <a:xfrm>
            <a:off x="7683351" y="1744154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2517772-EC03-4296-A507-C92BA7887BF2}"/>
              </a:ext>
            </a:extLst>
          </p:cNvPr>
          <p:cNvSpPr txBox="1"/>
          <p:nvPr/>
        </p:nvSpPr>
        <p:spPr>
          <a:xfrm>
            <a:off x="40587" y="1819538"/>
            <a:ext cx="162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DF0B372-68A4-4E42-BF0C-3396923807D6}"/>
              </a:ext>
            </a:extLst>
          </p:cNvPr>
          <p:cNvCxnSpPr>
            <a:cxnSpLocks/>
          </p:cNvCxnSpPr>
          <p:nvPr/>
        </p:nvCxnSpPr>
        <p:spPr>
          <a:xfrm>
            <a:off x="1778695" y="2090802"/>
            <a:ext cx="100811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A52EFF8-0773-4501-8347-AA716AA49910}"/>
              </a:ext>
            </a:extLst>
          </p:cNvPr>
          <p:cNvSpPr txBox="1"/>
          <p:nvPr/>
        </p:nvSpPr>
        <p:spPr>
          <a:xfrm>
            <a:off x="3356317" y="5440664"/>
            <a:ext cx="2189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插入节点</a:t>
            </a:r>
            <a:endParaRPr lang="zh-CN" altLang="en-US" sz="2800" baseline="-25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F334A9B-782C-4B0F-A02C-D73B58BAD69B}"/>
              </a:ext>
            </a:extLst>
          </p:cNvPr>
          <p:cNvSpPr txBox="1"/>
          <p:nvPr/>
        </p:nvSpPr>
        <p:spPr>
          <a:xfrm>
            <a:off x="9411543" y="188669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23972E7-70C7-4B50-90C7-AD7D82DF5F31}"/>
              </a:ext>
            </a:extLst>
          </p:cNvPr>
          <p:cNvGrpSpPr/>
          <p:nvPr/>
        </p:nvGrpSpPr>
        <p:grpSpPr>
          <a:xfrm>
            <a:off x="2103330" y="1886054"/>
            <a:ext cx="252599" cy="380680"/>
            <a:chOff x="4052353" y="3635732"/>
            <a:chExt cx="252599" cy="380680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BB63568-2E10-4CF4-9DE0-1AAADEC1D43B}"/>
                </a:ext>
              </a:extLst>
            </p:cNvPr>
            <p:cNvCxnSpPr/>
            <p:nvPr/>
          </p:nvCxnSpPr>
          <p:spPr>
            <a:xfrm flipH="1">
              <a:off x="4103656" y="3635732"/>
              <a:ext cx="195319" cy="38068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AAE1A9E-74DE-496B-A67C-45234CEF1381}"/>
                </a:ext>
              </a:extLst>
            </p:cNvPr>
            <p:cNvCxnSpPr/>
            <p:nvPr/>
          </p:nvCxnSpPr>
          <p:spPr>
            <a:xfrm>
              <a:off x="4052353" y="3635732"/>
              <a:ext cx="252599" cy="3385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DBA1151-0AC7-4C8E-AC11-9F31797C7F06}"/>
              </a:ext>
            </a:extLst>
          </p:cNvPr>
          <p:cNvCxnSpPr>
            <a:cxnSpLocks/>
          </p:cNvCxnSpPr>
          <p:nvPr/>
        </p:nvCxnSpPr>
        <p:spPr>
          <a:xfrm flipV="1">
            <a:off x="5365270" y="2266734"/>
            <a:ext cx="0" cy="129065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10E9874-6D7F-4180-B825-6324544E63B9}"/>
              </a:ext>
            </a:extLst>
          </p:cNvPr>
          <p:cNvCxnSpPr>
            <a:cxnSpLocks/>
          </p:cNvCxnSpPr>
          <p:nvPr/>
        </p:nvCxnSpPr>
        <p:spPr>
          <a:xfrm>
            <a:off x="4875039" y="2262464"/>
            <a:ext cx="539225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14747A2A-181E-4997-AC6E-91F27D0BDBEC}"/>
              </a:ext>
            </a:extLst>
          </p:cNvPr>
          <p:cNvCxnSpPr>
            <a:cxnSpLocks/>
          </p:cNvCxnSpPr>
          <p:nvPr/>
        </p:nvCxnSpPr>
        <p:spPr>
          <a:xfrm flipV="1">
            <a:off x="5595119" y="2626774"/>
            <a:ext cx="0" cy="123427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4E30F7-E9B6-4C53-AF9C-9D13CB61CC6E}"/>
              </a:ext>
            </a:extLst>
          </p:cNvPr>
          <p:cNvGrpSpPr/>
          <p:nvPr/>
        </p:nvGrpSpPr>
        <p:grpSpPr>
          <a:xfrm>
            <a:off x="701563" y="3557384"/>
            <a:ext cx="648072" cy="1599808"/>
            <a:chOff x="1205619" y="3356992"/>
            <a:chExt cx="648072" cy="159980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23749CA-4DC0-4010-A0FB-29E51F38B197}"/>
                </a:ext>
              </a:extLst>
            </p:cNvPr>
            <p:cNvSpPr/>
            <p:nvPr/>
          </p:nvSpPr>
          <p:spPr>
            <a:xfrm>
              <a:off x="1205619" y="335699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6CF8C25-3DED-4CFA-9955-71B69253FC4C}"/>
                </a:ext>
              </a:extLst>
            </p:cNvPr>
            <p:cNvSpPr/>
            <p:nvPr/>
          </p:nvSpPr>
          <p:spPr>
            <a:xfrm>
              <a:off x="1205619" y="3921904"/>
              <a:ext cx="648072" cy="10348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/>
                <a:t>e</a:t>
              </a:r>
              <a:r>
                <a:rPr lang="en-US" altLang="zh-CN" sz="2400" baseline="-25000" dirty="0" err="1"/>
                <a:t>i</a:t>
              </a:r>
              <a:endParaRPr lang="zh-CN" altLang="en-US" sz="2400" baseline="-25000" dirty="0"/>
            </a:p>
          </p:txBody>
        </p:sp>
      </p:grp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9468010-B296-4990-976B-04921F7B1873}"/>
              </a:ext>
            </a:extLst>
          </p:cNvPr>
          <p:cNvCxnSpPr>
            <a:cxnSpLocks/>
          </p:cNvCxnSpPr>
          <p:nvPr/>
        </p:nvCxnSpPr>
        <p:spPr>
          <a:xfrm flipV="1">
            <a:off x="1025599" y="2482758"/>
            <a:ext cx="0" cy="109025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560F19B-CE66-4276-9B30-181D1493E177}"/>
              </a:ext>
            </a:extLst>
          </p:cNvPr>
          <p:cNvCxnSpPr>
            <a:cxnSpLocks/>
          </p:cNvCxnSpPr>
          <p:nvPr/>
        </p:nvCxnSpPr>
        <p:spPr>
          <a:xfrm>
            <a:off x="1202631" y="2796560"/>
            <a:ext cx="0" cy="74948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431A0C9-C8A5-45C3-BB6D-E9C777148C4F}"/>
              </a:ext>
            </a:extLst>
          </p:cNvPr>
          <p:cNvCxnSpPr>
            <a:cxnSpLocks/>
          </p:cNvCxnSpPr>
          <p:nvPr/>
        </p:nvCxnSpPr>
        <p:spPr>
          <a:xfrm flipH="1">
            <a:off x="1210703" y="2796560"/>
            <a:ext cx="1576104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2479292-8597-4B29-9C36-634F65BBB5AF}"/>
              </a:ext>
            </a:extLst>
          </p:cNvPr>
          <p:cNvGrpSpPr/>
          <p:nvPr/>
        </p:nvGrpSpPr>
        <p:grpSpPr>
          <a:xfrm>
            <a:off x="5383667" y="1900462"/>
            <a:ext cx="252599" cy="380680"/>
            <a:chOff x="4052353" y="3635732"/>
            <a:chExt cx="252599" cy="380680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C97FC9F-B4BE-4656-B315-86AC6804852A}"/>
                </a:ext>
              </a:extLst>
            </p:cNvPr>
            <p:cNvCxnSpPr/>
            <p:nvPr/>
          </p:nvCxnSpPr>
          <p:spPr>
            <a:xfrm flipH="1">
              <a:off x="4103656" y="3635732"/>
              <a:ext cx="195319" cy="38068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E94C4AD-07DF-494A-A93D-36604151CFC8}"/>
                </a:ext>
              </a:extLst>
            </p:cNvPr>
            <p:cNvCxnSpPr/>
            <p:nvPr/>
          </p:nvCxnSpPr>
          <p:spPr>
            <a:xfrm>
              <a:off x="4052353" y="3635732"/>
              <a:ext cx="252599" cy="3385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F919CFD-B69A-4229-A082-0C70897ADFC7}"/>
              </a:ext>
            </a:extLst>
          </p:cNvPr>
          <p:cNvGrpSpPr/>
          <p:nvPr/>
        </p:nvGrpSpPr>
        <p:grpSpPr>
          <a:xfrm>
            <a:off x="5163071" y="3557384"/>
            <a:ext cx="648072" cy="1599808"/>
            <a:chOff x="1205619" y="3356992"/>
            <a:chExt cx="648072" cy="1599808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0B5A83D-0AF5-4138-9B33-B3B2390EB267}"/>
                </a:ext>
              </a:extLst>
            </p:cNvPr>
            <p:cNvSpPr/>
            <p:nvPr/>
          </p:nvSpPr>
          <p:spPr>
            <a:xfrm>
              <a:off x="1205619" y="335699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F56D96A-87DB-48F5-A96D-3B3B1B1208DA}"/>
                </a:ext>
              </a:extLst>
            </p:cNvPr>
            <p:cNvSpPr/>
            <p:nvPr/>
          </p:nvSpPr>
          <p:spPr>
            <a:xfrm>
              <a:off x="1205619" y="3921904"/>
              <a:ext cx="648072" cy="10348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/>
                <a:t>e</a:t>
              </a:r>
              <a:r>
                <a:rPr lang="en-US" altLang="zh-CN" sz="2400" baseline="-25000" dirty="0" err="1"/>
                <a:t>j</a:t>
              </a:r>
              <a:endParaRPr lang="zh-CN" altLang="en-US" sz="2400" baseline="-25000" dirty="0"/>
            </a:p>
          </p:txBody>
        </p:sp>
      </p:grp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16E8397-8F9A-4B85-85F4-848DD02E073C}"/>
              </a:ext>
            </a:extLst>
          </p:cNvPr>
          <p:cNvCxnSpPr>
            <a:cxnSpLocks/>
          </p:cNvCxnSpPr>
          <p:nvPr/>
        </p:nvCxnSpPr>
        <p:spPr>
          <a:xfrm flipH="1">
            <a:off x="5573964" y="2626774"/>
            <a:ext cx="464016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7D41C29-5C9F-4C7F-88B6-4E0A1F02E153}"/>
              </a:ext>
            </a:extLst>
          </p:cNvPr>
          <p:cNvCxnSpPr/>
          <p:nvPr/>
        </p:nvCxnSpPr>
        <p:spPr>
          <a:xfrm>
            <a:off x="6489813" y="2090802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71E6C1F9-B63C-4995-9672-AC8BBF3AD81C}"/>
              </a:ext>
            </a:extLst>
          </p:cNvPr>
          <p:cNvSpPr txBox="1"/>
          <p:nvPr/>
        </p:nvSpPr>
        <p:spPr>
          <a:xfrm>
            <a:off x="6027167" y="1017141"/>
            <a:ext cx="232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插入</a:t>
            </a:r>
            <a:r>
              <a:rPr lang="en-US" altLang="zh-CN" b="1" dirty="0" err="1">
                <a:solidFill>
                  <a:srgbClr val="C00000"/>
                </a:solidFill>
              </a:rPr>
              <a:t>e</a:t>
            </a:r>
            <a:r>
              <a:rPr lang="en-US" altLang="zh-CN" b="1" baseline="-25000" dirty="0" err="1">
                <a:solidFill>
                  <a:srgbClr val="C00000"/>
                </a:solidFill>
              </a:rPr>
              <a:t>i</a:t>
            </a: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</a:rPr>
              <a:t>e</a:t>
            </a:r>
            <a:r>
              <a:rPr lang="en-US" altLang="zh-CN" b="1" baseline="-25000" dirty="0" err="1">
                <a:solidFill>
                  <a:srgbClr val="C00000"/>
                </a:solidFill>
              </a:rPr>
              <a:t>j</a:t>
            </a:r>
            <a:endParaRPr lang="zh-CN" alt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716BC6-C191-476B-900A-3CD9F60D0A21}"/>
              </a:ext>
            </a:extLst>
          </p:cNvPr>
          <p:cNvSpPr/>
          <p:nvPr/>
        </p:nvSpPr>
        <p:spPr>
          <a:xfrm>
            <a:off x="5977859" y="3716937"/>
            <a:ext cx="6458020" cy="193899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chainNode&lt;T&gt;* p = firstNode;</a:t>
            </a:r>
          </a:p>
          <a:p>
            <a:r>
              <a:rPr lang="zh-CN" altLang="en-US" sz="2000" b="1" dirty="0">
                <a:solidFill>
                  <a:srgbClr val="C00000"/>
                </a:solidFill>
              </a:rPr>
              <a:t>for (int i = 0; i &lt; theIndex - 1; i++)</a:t>
            </a:r>
          </a:p>
          <a:p>
            <a:r>
              <a:rPr lang="zh-CN" altLang="en-US" sz="2000" b="1" dirty="0">
                <a:solidFill>
                  <a:srgbClr val="C00000"/>
                </a:solidFill>
              </a:rPr>
              <a:t>p = p-&gt;next;</a:t>
            </a:r>
          </a:p>
          <a:p>
            <a:r>
              <a:rPr lang="zh-CN" altLang="en-US" sz="2000" b="1" dirty="0">
                <a:solidFill>
                  <a:srgbClr val="C00000"/>
                </a:solidFill>
              </a:rPr>
              <a:t>   </a:t>
            </a:r>
          </a:p>
          <a:p>
            <a:r>
              <a:rPr lang="zh-CN" altLang="en-US" sz="2000" b="1" dirty="0">
                <a:solidFill>
                  <a:srgbClr val="C00000"/>
                </a:solidFill>
              </a:rPr>
              <a:t>// insert after p</a:t>
            </a:r>
          </a:p>
          <a:p>
            <a:r>
              <a:rPr lang="zh-CN" altLang="en-US" sz="2000" b="1" dirty="0">
                <a:solidFill>
                  <a:srgbClr val="C00000"/>
                </a:solidFill>
              </a:rPr>
              <a:t>p-&gt;next = new chainNode&lt;T&gt;(theElement, p-&gt;next);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916EFC-1A4E-4C88-A609-BF486008C673}"/>
              </a:ext>
            </a:extLst>
          </p:cNvPr>
          <p:cNvSpPr/>
          <p:nvPr/>
        </p:nvSpPr>
        <p:spPr>
          <a:xfrm>
            <a:off x="8463696" y="558473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核心代码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159688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1A5BAB0-E913-4DA0-94DC-B6E72C2CFB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2413" y="76200"/>
            <a:ext cx="10675937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48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6.1</a:t>
            </a:r>
            <a:r>
              <a:rPr lang="en-US" altLang="zh-CN" sz="4800"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zh-CN" altLang="en-US" sz="4800" b="1">
                <a:ea typeface="楷体_GB2312" pitchFamily="49" charset="-122"/>
                <a:cs typeface="Arial" panose="020B0604020202020204" pitchFamily="34" charset="0"/>
              </a:rPr>
              <a:t>单向链表节点结构</a:t>
            </a:r>
            <a:endParaRPr lang="zh-CN" altLang="en-US" sz="4800" b="1">
              <a:ea typeface="楷体_GB2312" pitchFamily="49" charset="-122"/>
            </a:endParaRPr>
          </a:p>
        </p:txBody>
      </p:sp>
      <p:sp>
        <p:nvSpPr>
          <p:cNvPr id="11267" name="WordArt 36">
            <a:hlinkClick r:id="rId3" action="ppaction://hlinkfile"/>
            <a:extLst>
              <a:ext uri="{FF2B5EF4-FFF2-40B4-BE49-F238E27FC236}">
                <a16:creationId xmlns:a16="http://schemas.microsoft.com/office/drawing/2014/main" id="{7ECD538D-AD80-4677-881A-00EED5CE263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742135" y="2564904"/>
            <a:ext cx="4714081" cy="201622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 err="1">
                <a:ln w="63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4D94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Chain.h</a:t>
            </a:r>
            <a:endParaRPr lang="zh-CN" altLang="en-US" sz="3600" b="1" kern="10" dirty="0">
              <a:ln w="6350">
                <a:solidFill>
                  <a:schemeClr val="bg1"/>
                </a:solidFill>
                <a:round/>
                <a:headEnd/>
                <a:tailEnd/>
              </a:ln>
              <a:solidFill>
                <a:srgbClr val="4D94FF"/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474705-E7E6-4941-98A0-D353161B9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631" y="1124744"/>
            <a:ext cx="5616624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6.1.3  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类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chain</a:t>
            </a:r>
            <a:endParaRPr lang="zh-CN" altLang="en-US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1A5BAB0-E913-4DA0-94DC-B6E72C2CFB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2413" y="76200"/>
            <a:ext cx="10675937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48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6.1</a:t>
            </a:r>
            <a:r>
              <a:rPr lang="en-US" altLang="zh-CN" sz="4800"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zh-CN" altLang="en-US" sz="4800" b="1">
                <a:ea typeface="楷体_GB2312" pitchFamily="49" charset="-122"/>
                <a:cs typeface="Arial" panose="020B0604020202020204" pitchFamily="34" charset="0"/>
              </a:rPr>
              <a:t>单向链表节点结构</a:t>
            </a:r>
            <a:endParaRPr lang="zh-CN" altLang="en-US" sz="4800" b="1">
              <a:ea typeface="楷体_GB2312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474705-E7E6-4941-98A0-D353161B9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631" y="1124744"/>
            <a:ext cx="5616624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6.1.3  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类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chain</a:t>
            </a:r>
            <a:endParaRPr lang="zh-CN" altLang="en-US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A54FFC-4BA9-4A30-810A-753BB0297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987" y="2060848"/>
            <a:ext cx="3384376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时间和空间复杂度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3A9779-0BDA-4AB9-83C8-AF8702279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61539"/>
              </p:ext>
            </p:extLst>
          </p:nvPr>
        </p:nvGraphicFramePr>
        <p:xfrm>
          <a:off x="554560" y="2780928"/>
          <a:ext cx="11089230" cy="2232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923">
                  <a:extLst>
                    <a:ext uri="{9D8B030D-6E8A-4147-A177-3AD203B41FA5}">
                      <a16:colId xmlns:a16="http://schemas.microsoft.com/office/drawing/2014/main" val="2848701964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21430813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687106445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3185272202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1882720272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1740426395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1188542738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293413797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2309588890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1677235239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平均时间复杂度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最差时间复杂度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最差空间复杂度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858919"/>
                  </a:ext>
                </a:extLst>
              </a:tr>
              <a:tr h="5307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插入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访问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插入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访问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378450"/>
                  </a:ext>
                </a:extLst>
              </a:tr>
              <a:tr h="5307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顺序表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725135"/>
                  </a:ext>
                </a:extLst>
              </a:tr>
              <a:tr h="5307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单链表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02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468149"/>
      </p:ext>
    </p:extLst>
  </p:cSld>
  <p:clrMapOvr>
    <a:masterClrMapping/>
  </p:clrMapOvr>
  <p:transition spd="slow">
    <p:blind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1A5BAB0-E913-4DA0-94DC-B6E72C2CFB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70583" y="115888"/>
            <a:ext cx="1212850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4E226F-B570-43CC-BA54-1FB5092D7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3" y="976677"/>
            <a:ext cx="9937104" cy="50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94617"/>
      </p:ext>
    </p:extLst>
  </p:cSld>
  <p:clrMapOvr>
    <a:masterClrMapping/>
  </p:clrMapOvr>
  <p:transition spd="slow">
    <p:blind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1A5BAB0-E913-4DA0-94DC-B6E72C2CFB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70235" y="115888"/>
            <a:ext cx="6769100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作业及下节课学习内容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42F2F9-E814-43EC-9490-BEC711F4FE32}"/>
              </a:ext>
            </a:extLst>
          </p:cNvPr>
          <p:cNvSpPr txBox="1"/>
          <p:nvPr/>
        </p:nvSpPr>
        <p:spPr>
          <a:xfrm>
            <a:off x="4731023" y="1772816"/>
            <a:ext cx="65527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：画出本节课的思维导图。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下节课学习内容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：循环链表和双向链表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3223FC39-A177-41DC-9637-888B0BCD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" y="2060848"/>
            <a:ext cx="4248472" cy="34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F331117-402A-4D49-983A-5A9A656A0E32}"/>
              </a:ext>
            </a:extLst>
          </p:cNvPr>
          <p:cNvSpPr/>
          <p:nvPr/>
        </p:nvSpPr>
        <p:spPr>
          <a:xfrm>
            <a:off x="4731023" y="5021156"/>
            <a:ext cx="73448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hlinkClick r:id="rId4"/>
              </a:rPr>
              <a:t>资源推荐：</a:t>
            </a:r>
            <a:endParaRPr lang="en-US" altLang="zh-CN" sz="2000" dirty="0">
              <a:hlinkClick r:id="rId4"/>
            </a:endParaRPr>
          </a:p>
          <a:p>
            <a:r>
              <a:rPr lang="en-US" altLang="zh-CN" sz="2000" dirty="0">
                <a:hlinkClick r:id="rId4"/>
              </a:rPr>
              <a:t>(a)</a:t>
            </a:r>
            <a:r>
              <a:rPr lang="zh-CN" altLang="en-US" sz="2000" dirty="0">
                <a:hlinkClick r:id="rId4"/>
              </a:rPr>
              <a:t>数据结构以及各种算法的可视化演示工具</a:t>
            </a:r>
            <a:r>
              <a:rPr lang="en-US" altLang="zh-CN" sz="2000" dirty="0">
                <a:hlinkClick r:id="rId4"/>
              </a:rPr>
              <a:t>_</a:t>
            </a:r>
            <a:r>
              <a:rPr lang="zh-CN" altLang="en-US" sz="2000" dirty="0">
                <a:hlinkClick r:id="rId4"/>
              </a:rPr>
              <a:t>数据结构演示软件</a:t>
            </a:r>
            <a:br>
              <a:rPr lang="en-US" altLang="zh-CN" sz="2000" dirty="0"/>
            </a:br>
            <a:r>
              <a:rPr lang="en-US" altLang="zh-CN" sz="2000" dirty="0">
                <a:hlinkClick r:id="rId4"/>
              </a:rPr>
              <a:t>(b)</a:t>
            </a:r>
            <a:r>
              <a:rPr lang="zh-CN" altLang="en-US" sz="2000" dirty="0">
                <a:hlinkClick r:id="rId5"/>
              </a:rPr>
              <a:t>数据结构和算法动态可视化 </a:t>
            </a:r>
            <a:r>
              <a:rPr lang="en-US" altLang="zh-CN" sz="2000" dirty="0">
                <a:hlinkClick r:id="rId5"/>
              </a:rPr>
              <a:t>(Chinese) - </a:t>
            </a:r>
            <a:r>
              <a:rPr lang="en-US" altLang="zh-CN" sz="2000" dirty="0" err="1">
                <a:hlinkClick r:id="rId5"/>
              </a:rPr>
              <a:t>VisuAlgo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0638633"/>
      </p:ext>
    </p:extLst>
  </p:cSld>
  <p:clrMapOvr>
    <a:masterClrMapping/>
  </p:clrMapOvr>
  <p:transition spd="slow">
    <p:blinds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C38A34-89EB-4FFB-850A-55B7647E9F6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635000"/>
            <a:ext cx="1056797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请同学们两人一组，写出对方在本节课的学习中感到困惑的一个问题。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A38DCED-D68E-4255-93A2-57212E77E7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E4C563-CE2A-419B-8C4A-31A0ED4EF3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129"/>
            <a:ext cx="12198350" cy="487934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41CCEC55-F96B-43F1-A41F-AFAA5E660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07" y="2276872"/>
            <a:ext cx="3140968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AE55C2E-F6D6-4558-8A70-C81FBF0DECF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C50DEC6E-A52B-4DFB-A7B1-39791D45822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70946340-D31F-415A-935F-D06CDC7228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3C9930FE-CFF3-49C1-890E-0C7B03F5105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595FC019-7273-49D6-978F-13C3B1597172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8682947-575E-490A-BDA4-A54BCC57635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610504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04AC892F-9F1A-434C-BD0D-121B7E47DA27}"/>
              </a:ext>
            </a:extLst>
          </p:cNvPr>
          <p:cNvSpPr txBox="1"/>
          <p:nvPr/>
        </p:nvSpPr>
        <p:spPr>
          <a:xfrm>
            <a:off x="8115300" y="100013"/>
            <a:ext cx="4057650" cy="274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逻辑与展示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版面设计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动画运用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</a:p>
        </p:txBody>
      </p:sp>
      <p:sp>
        <p:nvSpPr>
          <p:cNvPr id="13315" name="TextBox 15">
            <a:extLst>
              <a:ext uri="{FF2B5EF4-FFF2-40B4-BE49-F238E27FC236}">
                <a16:creationId xmlns:a16="http://schemas.microsoft.com/office/drawing/2014/main" id="{19BAD7E7-33FC-4DB5-8128-B97AFA239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6259513"/>
            <a:ext cx="1044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199F5138-08BC-4177-8E02-FBFC2544DE2E}" type="slidenum">
              <a:rPr lang="zh-CN" altLang="en-US" sz="1600">
                <a:solidFill>
                  <a:srgbClr val="BFBFBF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D6A40A3-F7B1-42C1-A3B7-85D9639BD4F6}"/>
              </a:ext>
            </a:extLst>
          </p:cNvPr>
          <p:cNvCxnSpPr/>
          <p:nvPr/>
        </p:nvCxnSpPr>
        <p:spPr>
          <a:xfrm>
            <a:off x="0" y="6129338"/>
            <a:ext cx="12196763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8DA5B2-E933-4174-AA90-C5635670B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925" y="6221413"/>
            <a:ext cx="900113" cy="512762"/>
          </a:xfrm>
          <a:prstGeom prst="rect">
            <a:avLst/>
          </a:prstGeom>
          <a:noFill/>
          <a:ln>
            <a:noFill/>
          </a:ln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chemeClr val="bg1">
                    <a:lumMod val="75000"/>
                  </a:schemeClr>
                </a:solidFill>
                <a:latin typeface="Impact" pitchFamily="34" charset="0"/>
              </a:rPr>
              <a:t>LOGO</a:t>
            </a:r>
            <a:endParaRPr lang="zh-CN" altLang="en-US" sz="2700" dirty="0">
              <a:solidFill>
                <a:schemeClr val="bg1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7DA7470-2057-40F0-A471-4C065D9F187B}"/>
              </a:ext>
            </a:extLst>
          </p:cNvPr>
          <p:cNvSpPr txBox="1"/>
          <p:nvPr/>
        </p:nvSpPr>
        <p:spPr>
          <a:xfrm>
            <a:off x="195263" y="6319838"/>
            <a:ext cx="3556000" cy="274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案例，请访问：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http://teliss.blog.163.com/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688114-C54F-4975-BC43-05B50A7722D3}"/>
              </a:ext>
            </a:extLst>
          </p:cNvPr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FA4DB9-D00E-4892-A408-FB61C64F5DEA}"/>
              </a:ext>
            </a:extLst>
          </p:cNvPr>
          <p:cNvSpPr/>
          <p:nvPr/>
        </p:nvSpPr>
        <p:spPr>
          <a:xfrm>
            <a:off x="2038350" y="0"/>
            <a:ext cx="2733675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D4332A2-83A1-4B39-B1C5-F7E6810CEC10}"/>
              </a:ext>
            </a:extLst>
          </p:cNvPr>
          <p:cNvSpPr/>
          <p:nvPr/>
        </p:nvSpPr>
        <p:spPr>
          <a:xfrm>
            <a:off x="1408113" y="1403350"/>
            <a:ext cx="3887787" cy="3886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3322" name="WordArt 14">
            <a:extLst>
              <a:ext uri="{FF2B5EF4-FFF2-40B4-BE49-F238E27FC236}">
                <a16:creationId xmlns:a16="http://schemas.microsoft.com/office/drawing/2014/main" id="{8D0DC1CA-6191-496A-83E1-B48D9531D68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984375" y="1844675"/>
            <a:ext cx="2738438" cy="20875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Button">
              <a:avLst>
                <a:gd name="adj" fmla="val 10800004"/>
              </a:avLst>
            </a:prstTxWarp>
          </a:bodyPr>
          <a:lstStyle/>
          <a:p>
            <a:pPr algn="ctr"/>
            <a:r>
              <a:rPr lang="zh-CN" altLang="en-US" sz="1200" b="1" kern="10" normalizeH="1"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谢谢收看，欢迎联系！</a:t>
            </a:r>
          </a:p>
        </p:txBody>
      </p:sp>
      <p:grpSp>
        <p:nvGrpSpPr>
          <p:cNvPr id="13323" name="Group 24">
            <a:extLst>
              <a:ext uri="{FF2B5EF4-FFF2-40B4-BE49-F238E27FC236}">
                <a16:creationId xmlns:a16="http://schemas.microsoft.com/office/drawing/2014/main" id="{A3009D83-8918-414C-84BD-E71D41489B32}"/>
              </a:ext>
            </a:extLst>
          </p:cNvPr>
          <p:cNvGrpSpPr>
            <a:grpSpLocks/>
          </p:cNvGrpSpPr>
          <p:nvPr/>
        </p:nvGrpSpPr>
        <p:grpSpPr bwMode="auto">
          <a:xfrm>
            <a:off x="6099175" y="2619375"/>
            <a:ext cx="3825875" cy="1447800"/>
            <a:chOff x="3502" y="1423"/>
            <a:chExt cx="2410" cy="912"/>
          </a:xfrm>
        </p:grpSpPr>
        <p:pic>
          <p:nvPicPr>
            <p:cNvPr id="13325" name="Picture 20">
              <a:extLst>
                <a:ext uri="{FF2B5EF4-FFF2-40B4-BE49-F238E27FC236}">
                  <a16:creationId xmlns:a16="http://schemas.microsoft.com/office/drawing/2014/main" id="{2AD39077-EB18-45AF-8A5C-331C63ED7F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" y="1432"/>
              <a:ext cx="227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6" name="Text Box 21">
              <a:extLst>
                <a:ext uri="{FF2B5EF4-FFF2-40B4-BE49-F238E27FC236}">
                  <a16:creationId xmlns:a16="http://schemas.microsoft.com/office/drawing/2014/main" id="{008F5E66-18C5-4EFD-A15B-A96EAEB2EC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423"/>
              <a:ext cx="19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82354449@qq.com</a:t>
              </a:r>
            </a:p>
          </p:txBody>
        </p:sp>
        <p:pic>
          <p:nvPicPr>
            <p:cNvPr id="13327" name="Picture 22" descr="xinxiang">
              <a:extLst>
                <a:ext uri="{FF2B5EF4-FFF2-40B4-BE49-F238E27FC236}">
                  <a16:creationId xmlns:a16="http://schemas.microsoft.com/office/drawing/2014/main" id="{BE922226-C74B-4976-A497-7DBF2361A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" y="2018"/>
              <a:ext cx="397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8" name="Text Box 23">
              <a:extLst>
                <a:ext uri="{FF2B5EF4-FFF2-40B4-BE49-F238E27FC236}">
                  <a16:creationId xmlns:a16="http://schemas.microsoft.com/office/drawing/2014/main" id="{97412226-8400-4BCB-8AA6-AE9D2A05F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47"/>
              <a:ext cx="19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douyan@ysu.edu.cn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D911A6B1-5929-402F-A24B-3CD026DAA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4851" r="11250" b="43333"/>
          <a:stretch/>
        </p:blipFill>
        <p:spPr>
          <a:xfrm>
            <a:off x="1977967" y="2060848"/>
            <a:ext cx="2748078" cy="27339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blind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A020DC8-488C-4A38-9D71-AF3CEF67EC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891263" y="1700808"/>
            <a:ext cx="4765889" cy="345638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lvl="1" indent="0" ea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请在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分钟内完成以下任务：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仔细观察左图，然后分组讨论，每组同学画出一张该图的数据结构，并拍照上传。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（提示：不仅要考虑逻辑结构，还要考虑存储结构。）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C3CEF8B-45D5-4CCD-85D2-4BB0A09971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1C5CD3-FE5E-4290-9F9D-7C4F66ACB84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129"/>
            <a:ext cx="12198350" cy="487934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3" name="图片 5">
            <a:extLst>
              <a:ext uri="{FF2B5EF4-FFF2-40B4-BE49-F238E27FC236}">
                <a16:creationId xmlns:a16="http://schemas.microsoft.com/office/drawing/2014/main" id="{9979EC0A-E7E3-4EE5-B04B-E0997B567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7" y="1088347"/>
            <a:ext cx="6084388" cy="456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97172D71-E051-4A86-8A6B-02F2C2D310C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1355759" cy="635000"/>
            <a:chOff x="-893266" y="-98102"/>
            <a:chExt cx="1219835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BF5CD317-7375-45B7-8A94-FF82C5FAA39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893266" y="-98102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E5D05999-BF30-488A-AA8E-DF40DAAABAA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93266" y="-98102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4AB423D0-8F27-4988-871E-A99FA382636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-620419" y="-98102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3803C4AC-D3CD-4EE1-9623-8C1240163702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745860" y="11118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7A5A14C-913D-4E77-861B-24986509D2D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49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D6858E-73A6-47EB-981B-DC6EBFF92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76200"/>
            <a:ext cx="10675937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学习目标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7409B35-C3A2-4341-972D-EDDA5A92C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8856" y="1646010"/>
            <a:ext cx="8280920" cy="35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eaLnBrk="1" hangingPunct="1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本节课结束时，学生能够： 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5000"/>
              </a:lnSpc>
              <a:buFontTx/>
              <a:buBlip>
                <a:blip r:embed="rId2"/>
              </a:buBlip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陈述线性表的链式描述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5000"/>
              </a:lnSpc>
              <a:buFontTx/>
              <a:buBlip>
                <a:blip r:embed="rId2"/>
              </a:buBlip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看懂线性表的链式描述的类的定义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5000"/>
              </a:lnSpc>
              <a:buFontTx/>
              <a:buBlip>
                <a:blip r:embed="rId2"/>
              </a:buBlip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会写单链表的节点的结构体和插入、删除操作 的核心代码</a:t>
            </a:r>
          </a:p>
        </p:txBody>
      </p:sp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1E5F7166-3071-4CB8-BE36-CD88B2AA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2599" y="2186784"/>
            <a:ext cx="3240361" cy="22684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5175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14538D9-8F43-4C95-B237-56BF804B49A0}"/>
              </a:ext>
            </a:extLst>
          </p:cNvPr>
          <p:cNvSpPr txBox="1"/>
          <p:nvPr/>
        </p:nvSpPr>
        <p:spPr>
          <a:xfrm>
            <a:off x="878595" y="1874728"/>
            <a:ext cx="104411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链表是一种数据结构，其中的各对象通过指针按线性顺序排列。</a:t>
            </a:r>
          </a:p>
          <a:p>
            <a:pPr algn="l"/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链表与数组不同，数组的线性序是由数组下标决定的，而链表中的顺序是由各对象中的指针决定的。</a:t>
            </a:r>
          </a:p>
          <a:p>
            <a:pPr algn="l"/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链表的每个节点是动态分配的，链表可以用来简单而灵活地表示动态集合。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698290-8DC1-471E-87D9-CFAEA96B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76200"/>
            <a:ext cx="8132762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 </a:t>
            </a:r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单向链表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8A086C-C927-4922-BD27-69F465FB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631" y="1052736"/>
            <a:ext cx="2448272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6.1.1 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描述</a:t>
            </a:r>
          </a:p>
        </p:txBody>
      </p:sp>
    </p:spTree>
    <p:extLst>
      <p:ext uri="{BB962C8B-B14F-4D97-AF65-F5344CB8AC3E}">
        <p14:creationId xmlns:p14="http://schemas.microsoft.com/office/powerpoint/2010/main" val="672763629"/>
      </p:ext>
    </p:extLst>
  </p:cSld>
  <p:clrMapOvr>
    <a:masterClrMapping/>
  </p:clrMapOvr>
  <p:transition spd="slow"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14538D9-8F43-4C95-B237-56BF804B49A0}"/>
              </a:ext>
            </a:extLst>
          </p:cNvPr>
          <p:cNvSpPr txBox="1"/>
          <p:nvPr/>
        </p:nvSpPr>
        <p:spPr>
          <a:xfrm>
            <a:off x="878595" y="1874728"/>
            <a:ext cx="104411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单向链表特点：</a:t>
            </a:r>
          </a:p>
          <a:p>
            <a:pPr algn="l"/>
            <a:endParaRPr lang="zh-CN" altLang="zh-CN" sz="2800" b="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</a:endParaRPr>
          </a:p>
          <a:p>
            <a:pPr algn="l">
              <a:buFontTx/>
              <a:buChar char="•"/>
            </a:pPr>
            <a:r>
              <a:rPr lang="zh-CN" altLang="zh-CN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  每个链表有一个头指针，通过头指针可以找到第一个节点；</a:t>
            </a:r>
          </a:p>
          <a:p>
            <a:pPr algn="l">
              <a:buFontTx/>
              <a:buChar char="•"/>
            </a:pPr>
            <a:endParaRPr lang="zh-CN" altLang="zh-CN" sz="2800" b="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</a:endParaRPr>
          </a:p>
          <a:p>
            <a:pPr algn="l">
              <a:buFontTx/>
              <a:buChar char="•"/>
            </a:pPr>
            <a:r>
              <a:rPr lang="zh-CN" altLang="zh-CN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  每个节点都可以通过指针域找到它的后继，最后一个节点的指针域为NULL，表示没有后继；</a:t>
            </a:r>
          </a:p>
          <a:p>
            <a:pPr algn="l">
              <a:buFontTx/>
              <a:buChar char="•"/>
            </a:pPr>
            <a:endParaRPr lang="zh-CN" altLang="zh-CN" sz="2800" b="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</a:endParaRPr>
          </a:p>
          <a:p>
            <a:pPr algn="l">
              <a:buFontTx/>
              <a:buChar char="•"/>
            </a:pPr>
            <a:r>
              <a:rPr lang="zh-CN" altLang="zh-CN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  链表不支持随机访问，只能通过前一个元素的指针域得知后一个元素的地址，因此只能从头指针开始顺序访问各节点。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698290-8DC1-471E-87D9-CFAEA96B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76200"/>
            <a:ext cx="8132762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 </a:t>
            </a:r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单向链表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8A086C-C927-4922-BD27-69F465FB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631" y="1052736"/>
            <a:ext cx="2448272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6.1.1 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描述</a:t>
            </a:r>
          </a:p>
        </p:txBody>
      </p:sp>
    </p:spTree>
    <p:extLst>
      <p:ext uri="{BB962C8B-B14F-4D97-AF65-F5344CB8AC3E}">
        <p14:creationId xmlns:p14="http://schemas.microsoft.com/office/powerpoint/2010/main" val="3368908772"/>
      </p:ext>
    </p:extLst>
  </p:cSld>
  <p:clrMapOvr>
    <a:masterClrMapping/>
  </p:clrMapOvr>
  <p:transition spd="slow">
    <p:blind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5698290-8DC1-471E-87D9-CFAEA96B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76200"/>
            <a:ext cx="8132762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 </a:t>
            </a:r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单向链表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8A086C-C927-4922-BD27-69F465FB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631" y="1052736"/>
            <a:ext cx="3497794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6.1.1 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描述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686A612-AF11-49FF-9456-2CCD0BECE938}"/>
              </a:ext>
            </a:extLst>
          </p:cNvPr>
          <p:cNvGrpSpPr/>
          <p:nvPr/>
        </p:nvGrpSpPr>
        <p:grpSpPr>
          <a:xfrm>
            <a:off x="3074839" y="3557384"/>
            <a:ext cx="648072" cy="1599808"/>
            <a:chOff x="1346647" y="2636912"/>
            <a:chExt cx="648072" cy="15998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19C0E19-F599-4A4D-B3BB-FC6DD7CCB6CF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63997E2-DBA2-417E-B445-661CF4969756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e</a:t>
              </a:r>
              <a:r>
                <a:rPr lang="en-US" altLang="zh-CN" sz="3200" baseline="-25000" dirty="0"/>
                <a:t>0</a:t>
              </a:r>
              <a:endParaRPr lang="zh-CN" altLang="en-US" sz="3200" baseline="-25000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0BF7EA-B3ED-4B16-8677-D66661FFD22D}"/>
              </a:ext>
            </a:extLst>
          </p:cNvPr>
          <p:cNvGrpSpPr/>
          <p:nvPr/>
        </p:nvGrpSpPr>
        <p:grpSpPr>
          <a:xfrm>
            <a:off x="4700425" y="3557384"/>
            <a:ext cx="648072" cy="1599808"/>
            <a:chOff x="1346647" y="2636912"/>
            <a:chExt cx="648072" cy="159980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F68E0F1-498B-4D64-AD30-385DEBBAF148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6CADAAC-7491-4730-9A8E-158760A8CCE1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e</a:t>
              </a:r>
              <a:r>
                <a:rPr lang="en-US" altLang="zh-CN" sz="3200" baseline="-25000" dirty="0"/>
                <a:t>1</a:t>
              </a:r>
              <a:endParaRPr lang="zh-CN" altLang="en-US" sz="3200" baseline="-250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73854E7-D8A2-4893-A3C2-EE5571A0C1CB}"/>
              </a:ext>
            </a:extLst>
          </p:cNvPr>
          <p:cNvGrpSpPr/>
          <p:nvPr/>
        </p:nvGrpSpPr>
        <p:grpSpPr>
          <a:xfrm>
            <a:off x="6326012" y="3557384"/>
            <a:ext cx="648072" cy="1599808"/>
            <a:chOff x="1346647" y="2636912"/>
            <a:chExt cx="648072" cy="159980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ED311E7-1FC8-436E-A2D8-8B45CB06BD94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231916B-BCE3-4177-B6FA-B56F5AD834C5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e</a:t>
              </a:r>
              <a:r>
                <a:rPr lang="en-US" altLang="zh-CN" sz="3200" baseline="-25000" dirty="0"/>
                <a:t>2</a:t>
              </a:r>
              <a:endParaRPr lang="zh-CN" altLang="en-US" sz="3200" baseline="-25000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3B5C75-03AE-4EF8-B4C0-87F356B370FE}"/>
              </a:ext>
            </a:extLst>
          </p:cNvPr>
          <p:cNvGrpSpPr/>
          <p:nvPr/>
        </p:nvGrpSpPr>
        <p:grpSpPr>
          <a:xfrm>
            <a:off x="9915599" y="3557384"/>
            <a:ext cx="648072" cy="1599808"/>
            <a:chOff x="1346647" y="2636912"/>
            <a:chExt cx="648072" cy="159980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5842E9B-E35F-483E-8F0C-785A87FBFEC2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4D67489-340E-44CA-BA5A-2A778CC338F8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e</a:t>
              </a:r>
              <a:r>
                <a:rPr lang="en-US" altLang="zh-CN" sz="2400" baseline="-25000" dirty="0"/>
                <a:t>n-1</a:t>
              </a:r>
              <a:endParaRPr lang="zh-CN" altLang="en-US" sz="2400" baseline="-25000" dirty="0"/>
            </a:p>
          </p:txBody>
        </p:sp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AA2B2F7-73EB-48D0-BB2C-B83D37E4C124}"/>
              </a:ext>
            </a:extLst>
          </p:cNvPr>
          <p:cNvCxnSpPr>
            <a:endCxn id="14" idx="1"/>
          </p:cNvCxnSpPr>
          <p:nvPr/>
        </p:nvCxnSpPr>
        <p:spPr>
          <a:xfrm>
            <a:off x="3506887" y="3839840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86C67FA-5AF2-4316-BB0D-D00796D8D7DF}"/>
              </a:ext>
            </a:extLst>
          </p:cNvPr>
          <p:cNvCxnSpPr/>
          <p:nvPr/>
        </p:nvCxnSpPr>
        <p:spPr>
          <a:xfrm>
            <a:off x="5132474" y="3839840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1D4D32D-B60C-4524-8BE2-E012334D913F}"/>
              </a:ext>
            </a:extLst>
          </p:cNvPr>
          <p:cNvCxnSpPr/>
          <p:nvPr/>
        </p:nvCxnSpPr>
        <p:spPr>
          <a:xfrm>
            <a:off x="6819255" y="3845632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5DA3ACA-7BE0-4BE5-9B92-B7989092C929}"/>
              </a:ext>
            </a:extLst>
          </p:cNvPr>
          <p:cNvCxnSpPr/>
          <p:nvPr/>
        </p:nvCxnSpPr>
        <p:spPr>
          <a:xfrm>
            <a:off x="8722061" y="3841264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9BCC5B2-077E-41BB-AB2F-4E8345B8FE79}"/>
              </a:ext>
            </a:extLst>
          </p:cNvPr>
          <p:cNvSpPr txBox="1"/>
          <p:nvPr/>
        </p:nvSpPr>
        <p:spPr>
          <a:xfrm>
            <a:off x="8012793" y="3493192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2517772-EC03-4296-A507-C92BA7887BF2}"/>
              </a:ext>
            </a:extLst>
          </p:cNvPr>
          <p:cNvSpPr txBox="1"/>
          <p:nvPr/>
        </p:nvSpPr>
        <p:spPr>
          <a:xfrm>
            <a:off x="2570783" y="2401724"/>
            <a:ext cx="162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DF0B372-68A4-4E42-BF0C-3396923807D6}"/>
              </a:ext>
            </a:extLst>
          </p:cNvPr>
          <p:cNvCxnSpPr>
            <a:cxnSpLocks/>
          </p:cNvCxnSpPr>
          <p:nvPr/>
        </p:nvCxnSpPr>
        <p:spPr>
          <a:xfrm flipH="1">
            <a:off x="3362871" y="2996952"/>
            <a:ext cx="0" cy="5604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A52EFF8-0773-4501-8347-AA716AA49910}"/>
              </a:ext>
            </a:extLst>
          </p:cNvPr>
          <p:cNvSpPr txBox="1"/>
          <p:nvPr/>
        </p:nvSpPr>
        <p:spPr>
          <a:xfrm>
            <a:off x="4476115" y="5574431"/>
            <a:ext cx="3699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非空线性表的链式描述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F334A9B-782C-4B0F-A02C-D73B58BAD69B}"/>
              </a:ext>
            </a:extLst>
          </p:cNvPr>
          <p:cNvSpPr txBox="1"/>
          <p:nvPr/>
        </p:nvSpPr>
        <p:spPr>
          <a:xfrm>
            <a:off x="9771583" y="363573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D0BE2B-6988-41BE-A7D2-2CEF619B0134}"/>
              </a:ext>
            </a:extLst>
          </p:cNvPr>
          <p:cNvSpPr txBox="1"/>
          <p:nvPr/>
        </p:nvSpPr>
        <p:spPr>
          <a:xfrm>
            <a:off x="1346648" y="3687415"/>
            <a:ext cx="172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链域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DC03F07-7C3B-4ACA-A8F8-621D8AB47B5D}"/>
              </a:ext>
            </a:extLst>
          </p:cNvPr>
          <p:cNvSpPr txBox="1"/>
          <p:nvPr/>
        </p:nvSpPr>
        <p:spPr>
          <a:xfrm>
            <a:off x="1346648" y="455151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数据域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28500"/>
      </p:ext>
    </p:extLst>
  </p:cSld>
  <p:clrMapOvr>
    <a:masterClrMapping/>
  </p:clrMapOvr>
  <p:transition spd="slow">
    <p:blind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5698290-8DC1-471E-87D9-CFAEA96B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76200"/>
            <a:ext cx="8132762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 </a:t>
            </a:r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单向链表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8A086C-C927-4922-BD27-69F465FB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631" y="1052736"/>
            <a:ext cx="3497794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6.1.1 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描述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686A612-AF11-49FF-9456-2CCD0BECE938}"/>
              </a:ext>
            </a:extLst>
          </p:cNvPr>
          <p:cNvGrpSpPr/>
          <p:nvPr/>
        </p:nvGrpSpPr>
        <p:grpSpPr>
          <a:xfrm>
            <a:off x="3074839" y="3557384"/>
            <a:ext cx="648072" cy="1599808"/>
            <a:chOff x="1346647" y="2636912"/>
            <a:chExt cx="648072" cy="15998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19C0E19-F599-4A4D-B3BB-FC6DD7CCB6CF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63997E2-DBA2-417E-B445-661CF4969756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-25000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0BF7EA-B3ED-4B16-8677-D66661FFD22D}"/>
              </a:ext>
            </a:extLst>
          </p:cNvPr>
          <p:cNvGrpSpPr/>
          <p:nvPr/>
        </p:nvGrpSpPr>
        <p:grpSpPr>
          <a:xfrm>
            <a:off x="4700425" y="3557384"/>
            <a:ext cx="648072" cy="1599808"/>
            <a:chOff x="1346647" y="2636912"/>
            <a:chExt cx="648072" cy="159980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F68E0F1-498B-4D64-AD30-385DEBBAF148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6CADAAC-7491-4730-9A8E-158760A8CCE1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e</a:t>
              </a:r>
              <a:r>
                <a:rPr lang="en-US" altLang="zh-CN" sz="3200" baseline="-25000" dirty="0"/>
                <a:t>0</a:t>
              </a:r>
              <a:endParaRPr lang="zh-CN" altLang="en-US" sz="3200" baseline="-250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73854E7-D8A2-4893-A3C2-EE5571A0C1CB}"/>
              </a:ext>
            </a:extLst>
          </p:cNvPr>
          <p:cNvGrpSpPr/>
          <p:nvPr/>
        </p:nvGrpSpPr>
        <p:grpSpPr>
          <a:xfrm>
            <a:off x="6326012" y="3557384"/>
            <a:ext cx="648072" cy="1599808"/>
            <a:chOff x="1346647" y="2636912"/>
            <a:chExt cx="648072" cy="159980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ED311E7-1FC8-436E-A2D8-8B45CB06BD94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231916B-BCE3-4177-B6FA-B56F5AD834C5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e</a:t>
              </a:r>
              <a:r>
                <a:rPr lang="en-US" altLang="zh-CN" sz="3200" baseline="-25000" dirty="0"/>
                <a:t>1</a:t>
              </a:r>
              <a:endParaRPr lang="zh-CN" altLang="en-US" sz="3200" baseline="-25000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3B5C75-03AE-4EF8-B4C0-87F356B370FE}"/>
              </a:ext>
            </a:extLst>
          </p:cNvPr>
          <p:cNvGrpSpPr/>
          <p:nvPr/>
        </p:nvGrpSpPr>
        <p:grpSpPr>
          <a:xfrm>
            <a:off x="9843591" y="3557384"/>
            <a:ext cx="648072" cy="1599808"/>
            <a:chOff x="1346647" y="2636912"/>
            <a:chExt cx="648072" cy="159980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5842E9B-E35F-483E-8F0C-785A87FBFEC2}"/>
                </a:ext>
              </a:extLst>
            </p:cNvPr>
            <p:cNvSpPr/>
            <p:nvPr/>
          </p:nvSpPr>
          <p:spPr>
            <a:xfrm>
              <a:off x="1346647" y="2636912"/>
              <a:ext cx="648072" cy="5649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4D67489-340E-44CA-BA5A-2A778CC338F8}"/>
                </a:ext>
              </a:extLst>
            </p:cNvPr>
            <p:cNvSpPr/>
            <p:nvPr/>
          </p:nvSpPr>
          <p:spPr>
            <a:xfrm>
              <a:off x="1346647" y="3201824"/>
              <a:ext cx="648072" cy="103489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e</a:t>
              </a:r>
              <a:r>
                <a:rPr lang="en-US" altLang="zh-CN" sz="2400" baseline="-25000" dirty="0"/>
                <a:t>n-1</a:t>
              </a:r>
              <a:endParaRPr lang="zh-CN" altLang="en-US" sz="2400" baseline="-25000" dirty="0"/>
            </a:p>
          </p:txBody>
        </p:sp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AA2B2F7-73EB-48D0-BB2C-B83D37E4C124}"/>
              </a:ext>
            </a:extLst>
          </p:cNvPr>
          <p:cNvCxnSpPr>
            <a:endCxn id="14" idx="1"/>
          </p:cNvCxnSpPr>
          <p:nvPr/>
        </p:nvCxnSpPr>
        <p:spPr>
          <a:xfrm>
            <a:off x="3506887" y="3839840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86C67FA-5AF2-4316-BB0D-D00796D8D7DF}"/>
              </a:ext>
            </a:extLst>
          </p:cNvPr>
          <p:cNvCxnSpPr/>
          <p:nvPr/>
        </p:nvCxnSpPr>
        <p:spPr>
          <a:xfrm>
            <a:off x="5132474" y="3839840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1D4D32D-B60C-4524-8BE2-E012334D913F}"/>
              </a:ext>
            </a:extLst>
          </p:cNvPr>
          <p:cNvCxnSpPr/>
          <p:nvPr/>
        </p:nvCxnSpPr>
        <p:spPr>
          <a:xfrm>
            <a:off x="6819255" y="3845632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5DA3ACA-7BE0-4BE5-9B92-B7989092C929}"/>
              </a:ext>
            </a:extLst>
          </p:cNvPr>
          <p:cNvCxnSpPr/>
          <p:nvPr/>
        </p:nvCxnSpPr>
        <p:spPr>
          <a:xfrm>
            <a:off x="8619455" y="3841264"/>
            <a:ext cx="11935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9BCC5B2-077E-41BB-AB2F-4E8345B8FE79}"/>
              </a:ext>
            </a:extLst>
          </p:cNvPr>
          <p:cNvSpPr txBox="1"/>
          <p:nvPr/>
        </p:nvSpPr>
        <p:spPr>
          <a:xfrm>
            <a:off x="8012793" y="3493192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2517772-EC03-4296-A507-C92BA7887BF2}"/>
              </a:ext>
            </a:extLst>
          </p:cNvPr>
          <p:cNvSpPr txBox="1"/>
          <p:nvPr/>
        </p:nvSpPr>
        <p:spPr>
          <a:xfrm>
            <a:off x="2446210" y="2400868"/>
            <a:ext cx="190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DF0B372-68A4-4E42-BF0C-3396923807D6}"/>
              </a:ext>
            </a:extLst>
          </p:cNvPr>
          <p:cNvCxnSpPr>
            <a:cxnSpLocks/>
          </p:cNvCxnSpPr>
          <p:nvPr/>
        </p:nvCxnSpPr>
        <p:spPr>
          <a:xfrm flipH="1">
            <a:off x="3362871" y="2996952"/>
            <a:ext cx="0" cy="5604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A52EFF8-0773-4501-8347-AA716AA49910}"/>
              </a:ext>
            </a:extLst>
          </p:cNvPr>
          <p:cNvSpPr txBox="1"/>
          <p:nvPr/>
        </p:nvSpPr>
        <p:spPr>
          <a:xfrm>
            <a:off x="3703028" y="5509230"/>
            <a:ext cx="608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带头节点非空线性表的链式描述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F334A9B-782C-4B0F-A02C-D73B58BAD69B}"/>
              </a:ext>
            </a:extLst>
          </p:cNvPr>
          <p:cNvSpPr txBox="1"/>
          <p:nvPr/>
        </p:nvSpPr>
        <p:spPr>
          <a:xfrm>
            <a:off x="9699575" y="363573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D0BE2B-6988-41BE-A7D2-2CEF619B0134}"/>
              </a:ext>
            </a:extLst>
          </p:cNvPr>
          <p:cNvSpPr txBox="1"/>
          <p:nvPr/>
        </p:nvSpPr>
        <p:spPr>
          <a:xfrm>
            <a:off x="1346648" y="3687415"/>
            <a:ext cx="172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链域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DC03F07-7C3B-4ACA-A8F8-621D8AB47B5D}"/>
              </a:ext>
            </a:extLst>
          </p:cNvPr>
          <p:cNvSpPr txBox="1"/>
          <p:nvPr/>
        </p:nvSpPr>
        <p:spPr>
          <a:xfrm>
            <a:off x="1346648" y="455151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数据域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79207"/>
      </p:ext>
    </p:extLst>
  </p:cSld>
  <p:clrMapOvr>
    <a:masterClrMapping/>
  </p:clrMapOvr>
  <p:transition spd="slow"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5698290-8DC1-471E-87D9-CFAEA96B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76200"/>
            <a:ext cx="8132762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 </a:t>
            </a:r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单向链表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8A086C-C927-4922-BD27-69F465FB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631" y="1052736"/>
            <a:ext cx="1872208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6.1.1 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A52EFF8-0773-4501-8347-AA716AA49910}"/>
              </a:ext>
            </a:extLst>
          </p:cNvPr>
          <p:cNvSpPr txBox="1"/>
          <p:nvPr/>
        </p:nvSpPr>
        <p:spPr>
          <a:xfrm>
            <a:off x="1634679" y="5218871"/>
            <a:ext cx="1046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空表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50D1AF6-7824-4B41-B0D1-3C5082B0BC6F}"/>
              </a:ext>
            </a:extLst>
          </p:cNvPr>
          <p:cNvGrpSpPr/>
          <p:nvPr/>
        </p:nvGrpSpPr>
        <p:grpSpPr>
          <a:xfrm>
            <a:off x="1168644" y="2178080"/>
            <a:ext cx="1625587" cy="2706712"/>
            <a:chOff x="1168644" y="2178080"/>
            <a:chExt cx="1625587" cy="2706712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4B51A25-F5DF-43CD-BDE1-98CE1D8C0315}"/>
                </a:ext>
              </a:extLst>
            </p:cNvPr>
            <p:cNvGrpSpPr/>
            <p:nvPr/>
          </p:nvGrpSpPr>
          <p:grpSpPr>
            <a:xfrm>
              <a:off x="1778695" y="3284984"/>
              <a:ext cx="648072" cy="1599808"/>
              <a:chOff x="1346647" y="2636912"/>
              <a:chExt cx="648072" cy="159980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0128B8B-65E3-4F6E-AC37-CEF28A5A1DF9}"/>
                  </a:ext>
                </a:extLst>
              </p:cNvPr>
              <p:cNvSpPr/>
              <p:nvPr/>
            </p:nvSpPr>
            <p:spPr>
              <a:xfrm>
                <a:off x="1346647" y="2636912"/>
                <a:ext cx="648072" cy="5649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95E99FA-EDB6-4A54-B2AB-BB43CE0D80DB}"/>
                  </a:ext>
                </a:extLst>
              </p:cNvPr>
              <p:cNvSpPr/>
              <p:nvPr/>
            </p:nvSpPr>
            <p:spPr>
              <a:xfrm>
                <a:off x="1346647" y="3201824"/>
                <a:ext cx="648072" cy="103489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-25000" dirty="0"/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7F0B6F9-6F53-4CE8-BD2D-4BF386E6BFAD}"/>
                </a:ext>
              </a:extLst>
            </p:cNvPr>
            <p:cNvSpPr txBox="1"/>
            <p:nvPr/>
          </p:nvSpPr>
          <p:spPr>
            <a:xfrm>
              <a:off x="1168644" y="2178080"/>
              <a:ext cx="16255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firstNode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CE2A0F9-B41E-458C-A57F-C63A2FCAE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4719" y="2724552"/>
              <a:ext cx="0" cy="5604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连接符: 肘形 7">
              <a:extLst>
                <a:ext uri="{FF2B5EF4-FFF2-40B4-BE49-F238E27FC236}">
                  <a16:creationId xmlns:a16="http://schemas.microsoft.com/office/drawing/2014/main" id="{A2243EAF-F714-430E-8EDD-584895048952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H="1" flipV="1">
              <a:off x="2282751" y="3284984"/>
              <a:ext cx="144016" cy="282456"/>
            </a:xfrm>
            <a:prstGeom prst="bentConnector4">
              <a:avLst>
                <a:gd name="adj1" fmla="val -158732"/>
                <a:gd name="adj2" fmla="val 2899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D4675CB6-7019-4206-AEEC-49E90AD3E545}"/>
              </a:ext>
            </a:extLst>
          </p:cNvPr>
          <p:cNvSpPr/>
          <p:nvPr/>
        </p:nvSpPr>
        <p:spPr>
          <a:xfrm>
            <a:off x="4226967" y="1772816"/>
            <a:ext cx="3096317" cy="3744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68846EF-EBEE-495A-BE8A-38D2A6FD6B62}"/>
              </a:ext>
            </a:extLst>
          </p:cNvPr>
          <p:cNvSpPr txBox="1"/>
          <p:nvPr/>
        </p:nvSpPr>
        <p:spPr>
          <a:xfrm>
            <a:off x="4280966" y="1988840"/>
            <a:ext cx="2988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指向第一个节点的指针，若有头节点，则指向头节点；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头指针标识作用；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头指针必须有，必要元素。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5" name="Rectangle 2">
            <a:extLst>
              <a:ext uri="{FF2B5EF4-FFF2-40B4-BE49-F238E27FC236}">
                <a16:creationId xmlns:a16="http://schemas.microsoft.com/office/drawing/2014/main" id="{876BBEF8-3EF1-492E-B308-9185B2EAE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5045" y="1170384"/>
            <a:ext cx="1440160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头指针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D00643D-CFF7-4336-AB30-3C7CC3548880}"/>
              </a:ext>
            </a:extLst>
          </p:cNvPr>
          <p:cNvSpPr/>
          <p:nvPr/>
        </p:nvSpPr>
        <p:spPr>
          <a:xfrm>
            <a:off x="7888090" y="1772816"/>
            <a:ext cx="3096317" cy="3744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BA0217-6ACF-412E-B052-F30DEC518EB4}"/>
              </a:ext>
            </a:extLst>
          </p:cNvPr>
          <p:cNvSpPr txBox="1"/>
          <p:nvPr/>
        </p:nvSpPr>
        <p:spPr>
          <a:xfrm>
            <a:off x="7996088" y="1988840"/>
            <a:ext cx="288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为操作方便设置；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有头节点，操作可以统一；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头节点不必有。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CA84D22A-666B-44DC-9AB8-022CA20E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6168" y="1170384"/>
            <a:ext cx="1440160" cy="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头节点</a:t>
            </a:r>
          </a:p>
        </p:txBody>
      </p:sp>
    </p:spTree>
    <p:extLst>
      <p:ext uri="{BB962C8B-B14F-4D97-AF65-F5344CB8AC3E}">
        <p14:creationId xmlns:p14="http://schemas.microsoft.com/office/powerpoint/2010/main" val="2140115685"/>
      </p:ext>
    </p:extLst>
  </p:cSld>
  <p:clrMapOvr>
    <a:masterClrMapping/>
  </p:clrMapOvr>
  <p:transition spd="slow">
    <p:blind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>
            <a:extLst>
              <a:ext uri="{FF2B5EF4-FFF2-40B4-BE49-F238E27FC236}">
                <a16:creationId xmlns:a16="http://schemas.microsoft.com/office/drawing/2014/main" id="{C2A6010E-6755-4D4C-86C6-74B59D52104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421334" y="1052736"/>
            <a:ext cx="6469930" cy="48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线性表的操作：</a:t>
            </a:r>
            <a:endParaRPr lang="en-US" altLang="zh-CN" sz="2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57250" lvl="1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创建一个线性表</a:t>
            </a:r>
            <a:endParaRPr lang="en-US" altLang="zh-CN" sz="24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撤销一个线性表</a:t>
            </a:r>
            <a:endParaRPr lang="en-US" altLang="zh-CN" sz="24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确定线性表是否为空</a:t>
            </a:r>
            <a:endParaRPr lang="en-US" altLang="zh-CN" sz="24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确定线性表的长度</a:t>
            </a:r>
            <a:endParaRPr lang="en-US" altLang="zh-CN" sz="24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按一个给定的索引查找一个元素</a:t>
            </a:r>
            <a:endParaRPr lang="en-US" altLang="zh-CN" sz="24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按一个给定的元素查找其索引</a:t>
            </a:r>
            <a:endParaRPr lang="en-US" altLang="zh-CN" sz="24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按一个给定的索引删除一个元素</a:t>
            </a:r>
            <a:endParaRPr lang="en-US" altLang="zh-CN" sz="24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按一个指定的索引插入一个元素</a:t>
            </a:r>
            <a:endParaRPr lang="en-US" altLang="zh-CN" sz="24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从左至右顺序输出线性表元素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8FF1B6F-4F9B-4E71-87D2-DF80E9E30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4" y="76200"/>
            <a:ext cx="5029770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4000" b="1" ker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5.2</a:t>
            </a:r>
            <a:r>
              <a:rPr lang="en-US" altLang="zh-CN" sz="4000" ker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zh-CN" altLang="en-US" sz="4000" b="1" ker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线性表数据结构</a:t>
            </a:r>
            <a:endParaRPr lang="zh-CN" altLang="en-US" sz="4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blinds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第19课  常用工具软件dou</Template>
  <TotalTime>395</TotalTime>
  <Words>1154</Words>
  <Application>Microsoft Office PowerPoint</Application>
  <PresentationFormat>自定义</PresentationFormat>
  <Paragraphs>237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 Unicode MS</vt:lpstr>
      <vt:lpstr>Microsoft Yahei</vt:lpstr>
      <vt:lpstr>黑体</vt:lpstr>
      <vt:lpstr>华文仿宋</vt:lpstr>
      <vt:lpstr>楷体_GB2312</vt:lpstr>
      <vt:lpstr>宋体</vt:lpstr>
      <vt:lpstr>微软雅黑</vt:lpstr>
      <vt:lpstr>Arial</vt:lpstr>
      <vt:lpstr>Impact</vt:lpstr>
      <vt:lpstr>Times New Roman</vt:lpstr>
      <vt:lpstr>Wingdings</vt:lpstr>
      <vt:lpstr>8_Office 主题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6.1  单向链表节点结构</vt:lpstr>
      <vt:lpstr>6.1  单向链表节点结构</vt:lpstr>
      <vt:lpstr>总结</vt:lpstr>
      <vt:lpstr>作业及下节课学习内容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第3章 栈和队列</dc:title>
  <dc:creator>dou</dc:creator>
  <cp:lastModifiedBy>douyan</cp:lastModifiedBy>
  <cp:revision>143</cp:revision>
  <dcterms:created xsi:type="dcterms:W3CDTF">2013-05-13T12:47:55Z</dcterms:created>
  <dcterms:modified xsi:type="dcterms:W3CDTF">2023-09-03T12:39:48Z</dcterms:modified>
</cp:coreProperties>
</file>